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8" r:id="rId1"/>
  </p:sldMasterIdLst>
  <p:notesMasterIdLst>
    <p:notesMasterId r:id="rId6"/>
  </p:notesMasterIdLst>
  <p:sldIdLst>
    <p:sldId id="259" r:id="rId2"/>
    <p:sldId id="260" r:id="rId3"/>
    <p:sldId id="261" r:id="rId4"/>
    <p:sldId id="262" r:id="rId5"/>
  </p:sldIdLst>
  <p:sldSz cx="21383625" cy="15119350"/>
  <p:notesSz cx="14662150" cy="10234613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74">
          <p15:clr>
            <a:srgbClr val="A4A3A4"/>
          </p15:clr>
        </p15:guide>
        <p15:guide id="2" pos="67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DBDBDB"/>
    <a:srgbClr val="848484"/>
    <a:srgbClr val="CDCDCD"/>
    <a:srgbClr val="C4C4C4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94660"/>
  </p:normalViewPr>
  <p:slideViewPr>
    <p:cSldViewPr showGuides="1">
      <p:cViewPr>
        <p:scale>
          <a:sx n="66" d="100"/>
          <a:sy n="66" d="100"/>
        </p:scale>
        <p:origin x="630" y="-378"/>
      </p:cViewPr>
      <p:guideLst>
        <p:guide orient="horz" pos="4674"/>
        <p:guide pos="67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6353598" cy="513508"/>
          </a:xfrm>
          <a:prstGeom prst="rect">
            <a:avLst/>
          </a:prstGeom>
        </p:spPr>
        <p:txBody>
          <a:bodyPr vert="horz" lIns="142210" tIns="71106" rIns="142210" bIns="71106" rtlCol="0"/>
          <a:lstStyle>
            <a:lvl1pPr algn="l">
              <a:defRPr sz="19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305160" y="4"/>
            <a:ext cx="6353598" cy="513508"/>
          </a:xfrm>
          <a:prstGeom prst="rect">
            <a:avLst/>
          </a:prstGeom>
        </p:spPr>
        <p:txBody>
          <a:bodyPr vert="horz" lIns="142210" tIns="71106" rIns="142210" bIns="71106" rtlCol="0"/>
          <a:lstStyle>
            <a:lvl1pPr algn="r">
              <a:defRPr sz="1900"/>
            </a:lvl1pPr>
          </a:lstStyle>
          <a:p>
            <a:fld id="{D2A48B96-639E-45A3-A0BA-2464DFDB1FAA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89500" y="1281113"/>
            <a:ext cx="4883150" cy="3452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2210" tIns="71106" rIns="142210" bIns="71106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66216" y="4925412"/>
            <a:ext cx="11729719" cy="4029879"/>
          </a:xfrm>
          <a:prstGeom prst="rect">
            <a:avLst/>
          </a:prstGeom>
        </p:spPr>
        <p:txBody>
          <a:bodyPr vert="horz" lIns="142210" tIns="71106" rIns="142210" bIns="71106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2" y="9721106"/>
            <a:ext cx="6353598" cy="513507"/>
          </a:xfrm>
          <a:prstGeom prst="rect">
            <a:avLst/>
          </a:prstGeom>
        </p:spPr>
        <p:txBody>
          <a:bodyPr vert="horz" lIns="142210" tIns="71106" rIns="142210" bIns="71106" rtlCol="0" anchor="b"/>
          <a:lstStyle>
            <a:lvl1pPr algn="l">
              <a:defRPr sz="19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305160" y="9721106"/>
            <a:ext cx="6353598" cy="513507"/>
          </a:xfrm>
          <a:prstGeom prst="rect">
            <a:avLst/>
          </a:prstGeom>
        </p:spPr>
        <p:txBody>
          <a:bodyPr vert="horz" lIns="142210" tIns="71106" rIns="142210" bIns="71106" rtlCol="0" anchor="b"/>
          <a:lstStyle>
            <a:lvl1pPr algn="r">
              <a:defRPr sz="19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89500" y="1281113"/>
            <a:ext cx="4883150" cy="3452812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0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772" y="2474395"/>
            <a:ext cx="18176081" cy="5263774"/>
          </a:xfrm>
        </p:spPr>
        <p:txBody>
          <a:bodyPr anchor="b"/>
          <a:lstStyle>
            <a:lvl1pPr algn="ctr">
              <a:defRPr sz="1322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2953" y="7941160"/>
            <a:ext cx="16037719" cy="3650342"/>
          </a:xfrm>
        </p:spPr>
        <p:txBody>
          <a:bodyPr/>
          <a:lstStyle>
            <a:lvl1pPr marL="0" indent="0" algn="ctr">
              <a:buNone/>
              <a:defRPr sz="5291"/>
            </a:lvl1pPr>
            <a:lvl2pPr marL="1007943" indent="0" algn="ctr">
              <a:buNone/>
              <a:defRPr sz="4409"/>
            </a:lvl2pPr>
            <a:lvl3pPr marL="2015886" indent="0" algn="ctr">
              <a:buNone/>
              <a:defRPr sz="3968"/>
            </a:lvl3pPr>
            <a:lvl4pPr marL="3023829" indent="0" algn="ctr">
              <a:buNone/>
              <a:defRPr sz="3527"/>
            </a:lvl4pPr>
            <a:lvl5pPr marL="4031772" indent="0" algn="ctr">
              <a:buNone/>
              <a:defRPr sz="3527"/>
            </a:lvl5pPr>
            <a:lvl6pPr marL="5039716" indent="0" algn="ctr">
              <a:buNone/>
              <a:defRPr sz="3527"/>
            </a:lvl6pPr>
            <a:lvl7pPr marL="6047659" indent="0" algn="ctr">
              <a:buNone/>
              <a:defRPr sz="3527"/>
            </a:lvl7pPr>
            <a:lvl8pPr marL="7055602" indent="0" algn="ctr">
              <a:buNone/>
              <a:defRPr sz="3527"/>
            </a:lvl8pPr>
            <a:lvl9pPr marL="8063545" indent="0" algn="ctr">
              <a:buNone/>
              <a:defRPr sz="3527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69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0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02658" y="804966"/>
            <a:ext cx="4610844" cy="128129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0125" y="804966"/>
            <a:ext cx="13565237" cy="128129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8312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41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88" y="3769342"/>
            <a:ext cx="18443377" cy="6289229"/>
          </a:xfrm>
        </p:spPr>
        <p:txBody>
          <a:bodyPr anchor="b"/>
          <a:lstStyle>
            <a:lvl1pPr>
              <a:defRPr sz="1322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988" y="10118069"/>
            <a:ext cx="18443377" cy="3307357"/>
          </a:xfrm>
        </p:spPr>
        <p:txBody>
          <a:bodyPr/>
          <a:lstStyle>
            <a:lvl1pPr marL="0" indent="0">
              <a:buNone/>
              <a:defRPr sz="5291">
                <a:solidFill>
                  <a:schemeClr val="tx1"/>
                </a:solidFill>
              </a:defRPr>
            </a:lvl1pPr>
            <a:lvl2pPr marL="1007943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2pPr>
            <a:lvl3pPr marL="2015886" indent="0">
              <a:buNone/>
              <a:defRPr sz="3968">
                <a:solidFill>
                  <a:schemeClr val="tx1">
                    <a:tint val="75000"/>
                  </a:schemeClr>
                </a:solidFill>
              </a:defRPr>
            </a:lvl3pPr>
            <a:lvl4pPr marL="3023829" indent="0">
              <a:buNone/>
              <a:defRPr sz="3527">
                <a:solidFill>
                  <a:schemeClr val="tx1">
                    <a:tint val="75000"/>
                  </a:schemeClr>
                </a:solidFill>
              </a:defRPr>
            </a:lvl4pPr>
            <a:lvl5pPr marL="4031772" indent="0">
              <a:buNone/>
              <a:defRPr sz="3527">
                <a:solidFill>
                  <a:schemeClr val="tx1">
                    <a:tint val="75000"/>
                  </a:schemeClr>
                </a:solidFill>
              </a:defRPr>
            </a:lvl5pPr>
            <a:lvl6pPr marL="5039716" indent="0">
              <a:buNone/>
              <a:defRPr sz="3527">
                <a:solidFill>
                  <a:schemeClr val="tx1">
                    <a:tint val="75000"/>
                  </a:schemeClr>
                </a:solidFill>
              </a:defRPr>
            </a:lvl6pPr>
            <a:lvl7pPr marL="6047659" indent="0">
              <a:buNone/>
              <a:defRPr sz="3527">
                <a:solidFill>
                  <a:schemeClr val="tx1">
                    <a:tint val="75000"/>
                  </a:schemeClr>
                </a:solidFill>
              </a:defRPr>
            </a:lvl7pPr>
            <a:lvl8pPr marL="7055602" indent="0">
              <a:buNone/>
              <a:defRPr sz="3527">
                <a:solidFill>
                  <a:schemeClr val="tx1">
                    <a:tint val="75000"/>
                  </a:schemeClr>
                </a:solidFill>
              </a:defRPr>
            </a:lvl8pPr>
            <a:lvl9pPr marL="8063545" indent="0">
              <a:buNone/>
              <a:defRPr sz="352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09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0124" y="4024827"/>
            <a:ext cx="9088041" cy="959308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25460" y="4024827"/>
            <a:ext cx="9088041" cy="959308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59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804969"/>
            <a:ext cx="18443377" cy="29223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2912" y="3706342"/>
            <a:ext cx="9046274" cy="1816421"/>
          </a:xfrm>
        </p:spPr>
        <p:txBody>
          <a:bodyPr anchor="b"/>
          <a:lstStyle>
            <a:lvl1pPr marL="0" indent="0">
              <a:buNone/>
              <a:defRPr sz="5291" b="1"/>
            </a:lvl1pPr>
            <a:lvl2pPr marL="1007943" indent="0">
              <a:buNone/>
              <a:defRPr sz="4409" b="1"/>
            </a:lvl2pPr>
            <a:lvl3pPr marL="2015886" indent="0">
              <a:buNone/>
              <a:defRPr sz="3968" b="1"/>
            </a:lvl3pPr>
            <a:lvl4pPr marL="3023829" indent="0">
              <a:buNone/>
              <a:defRPr sz="3527" b="1"/>
            </a:lvl4pPr>
            <a:lvl5pPr marL="4031772" indent="0">
              <a:buNone/>
              <a:defRPr sz="3527" b="1"/>
            </a:lvl5pPr>
            <a:lvl6pPr marL="5039716" indent="0">
              <a:buNone/>
              <a:defRPr sz="3527" b="1"/>
            </a:lvl6pPr>
            <a:lvl7pPr marL="6047659" indent="0">
              <a:buNone/>
              <a:defRPr sz="3527" b="1"/>
            </a:lvl7pPr>
            <a:lvl8pPr marL="7055602" indent="0">
              <a:buNone/>
              <a:defRPr sz="3527" b="1"/>
            </a:lvl8pPr>
            <a:lvl9pPr marL="8063545" indent="0">
              <a:buNone/>
              <a:defRPr sz="352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2912" y="5522763"/>
            <a:ext cx="9046274" cy="812315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25461" y="3706342"/>
            <a:ext cx="9090826" cy="1816421"/>
          </a:xfrm>
        </p:spPr>
        <p:txBody>
          <a:bodyPr anchor="b"/>
          <a:lstStyle>
            <a:lvl1pPr marL="0" indent="0">
              <a:buNone/>
              <a:defRPr sz="5291" b="1"/>
            </a:lvl1pPr>
            <a:lvl2pPr marL="1007943" indent="0">
              <a:buNone/>
              <a:defRPr sz="4409" b="1"/>
            </a:lvl2pPr>
            <a:lvl3pPr marL="2015886" indent="0">
              <a:buNone/>
              <a:defRPr sz="3968" b="1"/>
            </a:lvl3pPr>
            <a:lvl4pPr marL="3023829" indent="0">
              <a:buNone/>
              <a:defRPr sz="3527" b="1"/>
            </a:lvl4pPr>
            <a:lvl5pPr marL="4031772" indent="0">
              <a:buNone/>
              <a:defRPr sz="3527" b="1"/>
            </a:lvl5pPr>
            <a:lvl6pPr marL="5039716" indent="0">
              <a:buNone/>
              <a:defRPr sz="3527" b="1"/>
            </a:lvl6pPr>
            <a:lvl7pPr marL="6047659" indent="0">
              <a:buNone/>
              <a:defRPr sz="3527" b="1"/>
            </a:lvl7pPr>
            <a:lvl8pPr marL="7055602" indent="0">
              <a:buNone/>
              <a:defRPr sz="3527" b="1"/>
            </a:lvl8pPr>
            <a:lvl9pPr marL="8063545" indent="0">
              <a:buNone/>
              <a:defRPr sz="352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25461" y="5522763"/>
            <a:ext cx="9090826" cy="812315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178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0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62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1007957"/>
            <a:ext cx="6896776" cy="3527848"/>
          </a:xfrm>
        </p:spPr>
        <p:txBody>
          <a:bodyPr anchor="b"/>
          <a:lstStyle>
            <a:lvl1pPr>
              <a:defRPr sz="70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0826" y="2176910"/>
            <a:ext cx="10825460" cy="10744538"/>
          </a:xfrm>
        </p:spPr>
        <p:txBody>
          <a:bodyPr/>
          <a:lstStyle>
            <a:lvl1pPr>
              <a:defRPr sz="7055"/>
            </a:lvl1pPr>
            <a:lvl2pPr>
              <a:defRPr sz="6173"/>
            </a:lvl2pPr>
            <a:lvl3pPr>
              <a:defRPr sz="5291"/>
            </a:lvl3pPr>
            <a:lvl4pPr>
              <a:defRPr sz="4409"/>
            </a:lvl4pPr>
            <a:lvl5pPr>
              <a:defRPr sz="4409"/>
            </a:lvl5pPr>
            <a:lvl6pPr>
              <a:defRPr sz="4409"/>
            </a:lvl6pPr>
            <a:lvl7pPr>
              <a:defRPr sz="4409"/>
            </a:lvl7pPr>
            <a:lvl8pPr>
              <a:defRPr sz="4409"/>
            </a:lvl8pPr>
            <a:lvl9pPr>
              <a:defRPr sz="440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4535805"/>
            <a:ext cx="6896776" cy="8403140"/>
          </a:xfrm>
        </p:spPr>
        <p:txBody>
          <a:bodyPr/>
          <a:lstStyle>
            <a:lvl1pPr marL="0" indent="0">
              <a:buNone/>
              <a:defRPr sz="3527"/>
            </a:lvl1pPr>
            <a:lvl2pPr marL="1007943" indent="0">
              <a:buNone/>
              <a:defRPr sz="3086"/>
            </a:lvl2pPr>
            <a:lvl3pPr marL="2015886" indent="0">
              <a:buNone/>
              <a:defRPr sz="2646"/>
            </a:lvl3pPr>
            <a:lvl4pPr marL="3023829" indent="0">
              <a:buNone/>
              <a:defRPr sz="2205"/>
            </a:lvl4pPr>
            <a:lvl5pPr marL="4031772" indent="0">
              <a:buNone/>
              <a:defRPr sz="2205"/>
            </a:lvl5pPr>
            <a:lvl6pPr marL="5039716" indent="0">
              <a:buNone/>
              <a:defRPr sz="2205"/>
            </a:lvl6pPr>
            <a:lvl7pPr marL="6047659" indent="0">
              <a:buNone/>
              <a:defRPr sz="2205"/>
            </a:lvl7pPr>
            <a:lvl8pPr marL="7055602" indent="0">
              <a:buNone/>
              <a:defRPr sz="2205"/>
            </a:lvl8pPr>
            <a:lvl9pPr marL="8063545" indent="0">
              <a:buNone/>
              <a:defRPr sz="220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72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1007957"/>
            <a:ext cx="6896776" cy="3527848"/>
          </a:xfrm>
        </p:spPr>
        <p:txBody>
          <a:bodyPr anchor="b"/>
          <a:lstStyle>
            <a:lvl1pPr>
              <a:defRPr sz="70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0826" y="2176910"/>
            <a:ext cx="10825460" cy="10744538"/>
          </a:xfrm>
        </p:spPr>
        <p:txBody>
          <a:bodyPr anchor="t"/>
          <a:lstStyle>
            <a:lvl1pPr marL="0" indent="0">
              <a:buNone/>
              <a:defRPr sz="7055"/>
            </a:lvl1pPr>
            <a:lvl2pPr marL="1007943" indent="0">
              <a:buNone/>
              <a:defRPr sz="6173"/>
            </a:lvl2pPr>
            <a:lvl3pPr marL="2015886" indent="0">
              <a:buNone/>
              <a:defRPr sz="5291"/>
            </a:lvl3pPr>
            <a:lvl4pPr marL="3023829" indent="0">
              <a:buNone/>
              <a:defRPr sz="4409"/>
            </a:lvl4pPr>
            <a:lvl5pPr marL="4031772" indent="0">
              <a:buNone/>
              <a:defRPr sz="4409"/>
            </a:lvl5pPr>
            <a:lvl6pPr marL="5039716" indent="0">
              <a:buNone/>
              <a:defRPr sz="4409"/>
            </a:lvl6pPr>
            <a:lvl7pPr marL="6047659" indent="0">
              <a:buNone/>
              <a:defRPr sz="4409"/>
            </a:lvl7pPr>
            <a:lvl8pPr marL="7055602" indent="0">
              <a:buNone/>
              <a:defRPr sz="4409"/>
            </a:lvl8pPr>
            <a:lvl9pPr marL="8063545" indent="0">
              <a:buNone/>
              <a:defRPr sz="440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4535805"/>
            <a:ext cx="6896776" cy="8403140"/>
          </a:xfrm>
        </p:spPr>
        <p:txBody>
          <a:bodyPr/>
          <a:lstStyle>
            <a:lvl1pPr marL="0" indent="0">
              <a:buNone/>
              <a:defRPr sz="3527"/>
            </a:lvl1pPr>
            <a:lvl2pPr marL="1007943" indent="0">
              <a:buNone/>
              <a:defRPr sz="3086"/>
            </a:lvl2pPr>
            <a:lvl3pPr marL="2015886" indent="0">
              <a:buNone/>
              <a:defRPr sz="2646"/>
            </a:lvl3pPr>
            <a:lvl4pPr marL="3023829" indent="0">
              <a:buNone/>
              <a:defRPr sz="2205"/>
            </a:lvl4pPr>
            <a:lvl5pPr marL="4031772" indent="0">
              <a:buNone/>
              <a:defRPr sz="2205"/>
            </a:lvl5pPr>
            <a:lvl6pPr marL="5039716" indent="0">
              <a:buNone/>
              <a:defRPr sz="2205"/>
            </a:lvl6pPr>
            <a:lvl7pPr marL="6047659" indent="0">
              <a:buNone/>
              <a:defRPr sz="2205"/>
            </a:lvl7pPr>
            <a:lvl8pPr marL="7055602" indent="0">
              <a:buNone/>
              <a:defRPr sz="2205"/>
            </a:lvl8pPr>
            <a:lvl9pPr marL="8063545" indent="0">
              <a:buNone/>
              <a:defRPr sz="220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01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0124" y="804969"/>
            <a:ext cx="18443377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0124" y="4024827"/>
            <a:ext cx="18443377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0124" y="14013401"/>
            <a:ext cx="4811316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3326" y="14013401"/>
            <a:ext cx="7216973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02185" y="14013401"/>
            <a:ext cx="4811316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2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2015886" rtl="0" eaLnBrk="1" latinLnBrk="0" hangingPunct="1">
        <a:lnSpc>
          <a:spcPct val="90000"/>
        </a:lnSpc>
        <a:spcBef>
          <a:spcPct val="0"/>
        </a:spcBef>
        <a:buNone/>
        <a:defRPr sz="9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3972" indent="-503972" algn="l" defTabSz="2015886" rtl="0" eaLnBrk="1" latinLnBrk="0" hangingPunct="1">
        <a:lnSpc>
          <a:spcPct val="90000"/>
        </a:lnSpc>
        <a:spcBef>
          <a:spcPts val="2205"/>
        </a:spcBef>
        <a:buFont typeface="Arial" panose="020B0604020202020204" pitchFamily="34" charset="0"/>
        <a:buChar char="•"/>
        <a:defRPr sz="6173" kern="1200">
          <a:solidFill>
            <a:schemeClr val="tx1"/>
          </a:solidFill>
          <a:latin typeface="+mn-lt"/>
          <a:ea typeface="+mn-ea"/>
          <a:cs typeface="+mn-cs"/>
        </a:defRPr>
      </a:lvl1pPr>
      <a:lvl2pPr marL="1511915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5291" kern="1200">
          <a:solidFill>
            <a:schemeClr val="tx1"/>
          </a:solidFill>
          <a:latin typeface="+mn-lt"/>
          <a:ea typeface="+mn-ea"/>
          <a:cs typeface="+mn-cs"/>
        </a:defRPr>
      </a:lvl2pPr>
      <a:lvl3pPr marL="2519858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4409" kern="1200">
          <a:solidFill>
            <a:schemeClr val="tx1"/>
          </a:solidFill>
          <a:latin typeface="+mn-lt"/>
          <a:ea typeface="+mn-ea"/>
          <a:cs typeface="+mn-cs"/>
        </a:defRPr>
      </a:lvl3pPr>
      <a:lvl4pPr marL="3527801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4pPr>
      <a:lvl5pPr marL="4535744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5pPr>
      <a:lvl6pPr marL="5543687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6pPr>
      <a:lvl7pPr marL="6551630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7pPr>
      <a:lvl8pPr marL="7559573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8pPr>
      <a:lvl9pPr marL="8567517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1pPr>
      <a:lvl2pPr marL="1007943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2pPr>
      <a:lvl3pPr marL="2015886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3pPr>
      <a:lvl4pPr marL="3023829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4pPr>
      <a:lvl5pPr marL="4031772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5pPr>
      <a:lvl6pPr marL="5039716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6pPr>
      <a:lvl7pPr marL="6047659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7pPr>
      <a:lvl8pPr marL="7055602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8pPr>
      <a:lvl9pPr marL="8063545" algn="l" defTabSz="2015886" rtl="0" eaLnBrk="1" latinLnBrk="0" hangingPunct="1">
        <a:defRPr sz="3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组合 84">
            <a:extLst>
              <a:ext uri="{FF2B5EF4-FFF2-40B4-BE49-F238E27FC236}">
                <a16:creationId xmlns:a16="http://schemas.microsoft.com/office/drawing/2014/main" id="{D0BA155F-A400-A5E5-7341-D49BD9DCDDDB}"/>
              </a:ext>
            </a:extLst>
          </p:cNvPr>
          <p:cNvGrpSpPr/>
          <p:nvPr/>
        </p:nvGrpSpPr>
        <p:grpSpPr>
          <a:xfrm>
            <a:off x="1415519" y="9056999"/>
            <a:ext cx="6518142" cy="5224913"/>
            <a:chOff x="1370878" y="2015059"/>
            <a:chExt cx="6518142" cy="5224913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F945F0B-B360-92D1-856D-42BA08A34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3" t="7739" r="53765" b="7652"/>
            <a:stretch/>
          </p:blipFill>
          <p:spPr>
            <a:xfrm>
              <a:off x="1385393" y="2023390"/>
              <a:ext cx="6427117" cy="5216582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F0B33209-9E8F-AF5B-8506-4B112BF4161A}"/>
                </a:ext>
              </a:extLst>
            </p:cNvPr>
            <p:cNvSpPr txBox="1"/>
            <p:nvPr/>
          </p:nvSpPr>
          <p:spPr>
            <a:xfrm>
              <a:off x="4119733" y="3613363"/>
              <a:ext cx="901704" cy="261610"/>
            </a:xfrm>
            <a:prstGeom prst="rect">
              <a:avLst/>
            </a:prstGeom>
            <a:solidFill>
              <a:schemeClr val="accent2">
                <a:lumMod val="75000"/>
                <a:alpha val="69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果园北街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7B33F95A-2047-DB19-F2C0-99CF41E63BAD}"/>
                </a:ext>
              </a:extLst>
            </p:cNvPr>
            <p:cNvSpPr txBox="1"/>
            <p:nvPr/>
          </p:nvSpPr>
          <p:spPr>
            <a:xfrm>
              <a:off x="6183698" y="4287622"/>
              <a:ext cx="261917" cy="600164"/>
            </a:xfrm>
            <a:prstGeom prst="rect">
              <a:avLst/>
            </a:prstGeom>
            <a:solidFill>
              <a:schemeClr val="accent2">
                <a:lumMod val="75000"/>
                <a:alpha val="69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新西路</a:t>
              </a:r>
            </a:p>
          </p:txBody>
        </p:sp>
        <p:sp>
          <p:nvSpPr>
            <p:cNvPr id="37" name="任意多边形 7">
              <a:extLst>
                <a:ext uri="{FF2B5EF4-FFF2-40B4-BE49-F238E27FC236}">
                  <a16:creationId xmlns:a16="http://schemas.microsoft.com/office/drawing/2014/main" id="{31B0AEB0-1D8A-FA07-567D-1AAD933A73D2}"/>
                </a:ext>
              </a:extLst>
            </p:cNvPr>
            <p:cNvSpPr/>
            <p:nvPr/>
          </p:nvSpPr>
          <p:spPr>
            <a:xfrm>
              <a:off x="3859879" y="4186050"/>
              <a:ext cx="1762780" cy="1202947"/>
            </a:xfrm>
            <a:custGeom>
              <a:avLst/>
              <a:gdLst>
                <a:gd name="connsiteX0" fmla="*/ 45720 w 2903220"/>
                <a:gd name="connsiteY0" fmla="*/ 1981200 h 1996440"/>
                <a:gd name="connsiteX1" fmla="*/ 0 w 2903220"/>
                <a:gd name="connsiteY1" fmla="*/ 175260 h 1996440"/>
                <a:gd name="connsiteX2" fmla="*/ 2903220 w 2903220"/>
                <a:gd name="connsiteY2" fmla="*/ 0 h 1996440"/>
                <a:gd name="connsiteX3" fmla="*/ 2849880 w 2903220"/>
                <a:gd name="connsiteY3" fmla="*/ 1996440 h 1996440"/>
                <a:gd name="connsiteX4" fmla="*/ 1097280 w 2903220"/>
                <a:gd name="connsiteY4" fmla="*/ 1866900 h 1996440"/>
                <a:gd name="connsiteX5" fmla="*/ 45720 w 2903220"/>
                <a:gd name="connsiteY5" fmla="*/ 1981200 h 1996440"/>
                <a:gd name="connsiteX0-1" fmla="*/ 45720 w 2903220"/>
                <a:gd name="connsiteY0-2" fmla="*/ 1981200 h 1981200"/>
                <a:gd name="connsiteX1-3" fmla="*/ 0 w 2903220"/>
                <a:gd name="connsiteY1-4" fmla="*/ 175260 h 1981200"/>
                <a:gd name="connsiteX2-5" fmla="*/ 2903220 w 2903220"/>
                <a:gd name="connsiteY2-6" fmla="*/ 0 h 1981200"/>
                <a:gd name="connsiteX3-7" fmla="*/ 2846705 w 2903220"/>
                <a:gd name="connsiteY3-8" fmla="*/ 1974215 h 1981200"/>
                <a:gd name="connsiteX4-9" fmla="*/ 1097280 w 2903220"/>
                <a:gd name="connsiteY4-10" fmla="*/ 1866900 h 1981200"/>
                <a:gd name="connsiteX5-11" fmla="*/ 45720 w 2903220"/>
                <a:gd name="connsiteY5-12" fmla="*/ 1981200 h 19812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903220" h="1981200">
                  <a:moveTo>
                    <a:pt x="45720" y="1981200"/>
                  </a:moveTo>
                  <a:lnTo>
                    <a:pt x="0" y="175260"/>
                  </a:lnTo>
                  <a:lnTo>
                    <a:pt x="2903220" y="0"/>
                  </a:lnTo>
                  <a:lnTo>
                    <a:pt x="2846705" y="1974215"/>
                  </a:lnTo>
                  <a:lnTo>
                    <a:pt x="1097280" y="1866900"/>
                  </a:lnTo>
                  <a:lnTo>
                    <a:pt x="45720" y="198120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 w="508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8FFCD49B-E11A-C780-5C26-E1AAAA654FBC}"/>
                </a:ext>
              </a:extLst>
            </p:cNvPr>
            <p:cNvSpPr txBox="1"/>
            <p:nvPr/>
          </p:nvSpPr>
          <p:spPr>
            <a:xfrm>
              <a:off x="4381912" y="4712241"/>
              <a:ext cx="6670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SITE</a:t>
              </a:r>
              <a:endPara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BFEC8C30-4B65-CCCC-56C1-7535D8654687}"/>
                </a:ext>
              </a:extLst>
            </p:cNvPr>
            <p:cNvCxnSpPr/>
            <p:nvPr/>
          </p:nvCxnSpPr>
          <p:spPr>
            <a:xfrm flipV="1">
              <a:off x="5984781" y="2015059"/>
              <a:ext cx="329876" cy="5209491"/>
            </a:xfrm>
            <a:prstGeom prst="straightConnector1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  <a:prstDash val="sysDash"/>
              <a:headEnd type="arrow" w="med" len="med"/>
              <a:tailEnd type="arrow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0" name="任意多边形 11">
              <a:extLst>
                <a:ext uri="{FF2B5EF4-FFF2-40B4-BE49-F238E27FC236}">
                  <a16:creationId xmlns:a16="http://schemas.microsoft.com/office/drawing/2014/main" id="{BF8E262F-CD5B-792D-61F3-ECC5AEAC0CA3}"/>
                </a:ext>
              </a:extLst>
            </p:cNvPr>
            <p:cNvSpPr/>
            <p:nvPr/>
          </p:nvSpPr>
          <p:spPr>
            <a:xfrm>
              <a:off x="1370878" y="3799231"/>
              <a:ext cx="4799276" cy="234594"/>
            </a:xfrm>
            <a:custGeom>
              <a:avLst/>
              <a:gdLst>
                <a:gd name="connsiteX0" fmla="*/ 9594761 w 9594761"/>
                <a:gd name="connsiteY0" fmla="*/ 0 h 386366"/>
                <a:gd name="connsiteX1" fmla="*/ 5318975 w 9594761"/>
                <a:gd name="connsiteY1" fmla="*/ 309093 h 386366"/>
                <a:gd name="connsiteX2" fmla="*/ 3387144 w 9594761"/>
                <a:gd name="connsiteY2" fmla="*/ 386366 h 386366"/>
                <a:gd name="connsiteX3" fmla="*/ 1751527 w 9594761"/>
                <a:gd name="connsiteY3" fmla="*/ 360609 h 386366"/>
                <a:gd name="connsiteX4" fmla="*/ 0 w 9594761"/>
                <a:gd name="connsiteY4" fmla="*/ 231820 h 386366"/>
                <a:gd name="connsiteX0-1" fmla="*/ 9655721 w 9655721"/>
                <a:gd name="connsiteY0-2" fmla="*/ 0 h 386366"/>
                <a:gd name="connsiteX1-3" fmla="*/ 5318975 w 9655721"/>
                <a:gd name="connsiteY1-4" fmla="*/ 309093 h 386366"/>
                <a:gd name="connsiteX2-5" fmla="*/ 3387144 w 9655721"/>
                <a:gd name="connsiteY2-6" fmla="*/ 386366 h 386366"/>
                <a:gd name="connsiteX3-7" fmla="*/ 1751527 w 9655721"/>
                <a:gd name="connsiteY3-8" fmla="*/ 360609 h 386366"/>
                <a:gd name="connsiteX4-9" fmla="*/ 0 w 9655721"/>
                <a:gd name="connsiteY4-10" fmla="*/ 231820 h 386366"/>
                <a:gd name="connsiteX0" fmla="*/ 7904194 w 7904194"/>
                <a:gd name="connsiteY0" fmla="*/ 0 h 386366"/>
                <a:gd name="connsiteX1" fmla="*/ 3567448 w 7904194"/>
                <a:gd name="connsiteY1" fmla="*/ 309093 h 386366"/>
                <a:gd name="connsiteX2" fmla="*/ 1635617 w 7904194"/>
                <a:gd name="connsiteY2" fmla="*/ 386366 h 386366"/>
                <a:gd name="connsiteX3" fmla="*/ 0 w 7904194"/>
                <a:gd name="connsiteY3" fmla="*/ 360609 h 38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194" h="386366">
                  <a:moveTo>
                    <a:pt x="7904194" y="0"/>
                  </a:moveTo>
                  <a:lnTo>
                    <a:pt x="3567448" y="309093"/>
                  </a:lnTo>
                  <a:lnTo>
                    <a:pt x="1635617" y="386366"/>
                  </a:lnTo>
                  <a:lnTo>
                    <a:pt x="0" y="360609"/>
                  </a:lnTo>
                </a:path>
              </a:pathLst>
            </a:custGeom>
            <a:noFill/>
            <a:ln w="57150">
              <a:solidFill>
                <a:schemeClr val="accent2">
                  <a:lumMod val="75000"/>
                </a:schemeClr>
              </a:solidFill>
              <a:prstDash val="sysDash"/>
              <a:headEnd type="none" w="med" len="med"/>
              <a:tailEnd type="arrow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72F9E764-D6CE-99CD-B35B-CAA7A1B7CB39}"/>
                </a:ext>
              </a:extLst>
            </p:cNvPr>
            <p:cNvSpPr txBox="1"/>
            <p:nvPr/>
          </p:nvSpPr>
          <p:spPr>
            <a:xfrm>
              <a:off x="3755887" y="2708514"/>
              <a:ext cx="1443405" cy="2616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果园新里北区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DF3F19DC-52AA-1ABF-95C6-5C14E7D6A822}"/>
                </a:ext>
              </a:extLst>
            </p:cNvPr>
            <p:cNvSpPr txBox="1"/>
            <p:nvPr/>
          </p:nvSpPr>
          <p:spPr>
            <a:xfrm>
              <a:off x="2188666" y="4756525"/>
              <a:ext cx="1097525" cy="430887"/>
            </a:xfrm>
            <a:prstGeom prst="rect">
              <a:avLst/>
            </a:prstGeom>
            <a:solidFill>
              <a:srgbClr val="FFC000">
                <a:alpha val="69000"/>
              </a:srgb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果园新里中区</a:t>
              </a:r>
              <a:r>
                <a:rPr lang="en-US" altLang="zh-CN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号楼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EB8C44FE-A6F7-261E-9BED-46F66A21029F}"/>
                </a:ext>
              </a:extLst>
            </p:cNvPr>
            <p:cNvSpPr txBox="1"/>
            <p:nvPr/>
          </p:nvSpPr>
          <p:spPr>
            <a:xfrm>
              <a:off x="4101767" y="5919661"/>
              <a:ext cx="1097525" cy="430887"/>
            </a:xfrm>
            <a:prstGeom prst="rect">
              <a:avLst/>
            </a:prstGeom>
            <a:solidFill>
              <a:srgbClr val="FFC000">
                <a:alpha val="69000"/>
              </a:srgb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果园新里中区</a:t>
              </a:r>
              <a:r>
                <a:rPr lang="en-US" altLang="zh-CN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号楼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9A419A32-D240-6A7D-06D4-7C3615500CEB}"/>
                </a:ext>
              </a:extLst>
            </p:cNvPr>
            <p:cNvSpPr txBox="1"/>
            <p:nvPr/>
          </p:nvSpPr>
          <p:spPr>
            <a:xfrm>
              <a:off x="6445615" y="4186050"/>
              <a:ext cx="1443405" cy="2616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密虹公园</a:t>
              </a:r>
            </a:p>
          </p:txBody>
        </p:sp>
      </p:grpSp>
      <p:sp>
        <p:nvSpPr>
          <p:cNvPr id="20" name="矩形 19"/>
          <p:cNvSpPr/>
          <p:nvPr/>
        </p:nvSpPr>
        <p:spPr>
          <a:xfrm>
            <a:off x="848766" y="979992"/>
            <a:ext cx="8496943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rgbClr val="FF0000"/>
              </a:buClr>
              <a:defRPr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附件：果园新里中区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1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、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9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号危旧楼改建项目区位示意图</a:t>
            </a:r>
          </a:p>
        </p:txBody>
      </p:sp>
      <p:sp>
        <p:nvSpPr>
          <p:cNvPr id="12" name="矩形 11"/>
          <p:cNvSpPr/>
          <p:nvPr/>
        </p:nvSpPr>
        <p:spPr>
          <a:xfrm>
            <a:off x="10165708" y="979992"/>
            <a:ext cx="10369151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rgbClr val="FF0000"/>
              </a:buClr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初步规划设计方案效果示意图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F117F6C7-525F-93B0-2CE7-811177FE591E}"/>
              </a:ext>
            </a:extLst>
          </p:cNvPr>
          <p:cNvSpPr txBox="1"/>
          <p:nvPr/>
        </p:nvSpPr>
        <p:spPr>
          <a:xfrm>
            <a:off x="1351366" y="1940290"/>
            <a:ext cx="6144021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just">
              <a:defRPr sz="2000" b="1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dirty="0"/>
              <a:t>该项目毗邻密虹公园，距果园小学</a:t>
            </a:r>
            <a:r>
              <a:rPr lang="en-US" altLang="zh-CN" dirty="0"/>
              <a:t>250</a:t>
            </a:r>
            <a:r>
              <a:rPr lang="zh-CN" altLang="en-US" dirty="0"/>
              <a:t>米，距密云区政府</a:t>
            </a:r>
            <a:r>
              <a:rPr lang="en-US" altLang="zh-CN" dirty="0"/>
              <a:t>800</a:t>
            </a:r>
            <a:r>
              <a:rPr lang="zh-CN" altLang="en-US" dirty="0"/>
              <a:t>米，周边分布有幼儿园、卫生站、超市。</a:t>
            </a:r>
            <a:endParaRPr lang="en-US" altLang="zh-CN" dirty="0"/>
          </a:p>
        </p:txBody>
      </p:sp>
      <p:sp>
        <p:nvSpPr>
          <p:cNvPr id="88" name="文本框 1">
            <a:extLst>
              <a:ext uri="{FF2B5EF4-FFF2-40B4-BE49-F238E27FC236}">
                <a16:creationId xmlns:a16="http://schemas.microsoft.com/office/drawing/2014/main" id="{F6DBBC21-91F4-B0E0-62B3-D1B17415E92D}"/>
              </a:ext>
            </a:extLst>
          </p:cNvPr>
          <p:cNvSpPr txBox="1"/>
          <p:nvPr/>
        </p:nvSpPr>
        <p:spPr>
          <a:xfrm>
            <a:off x="1385394" y="8221388"/>
            <a:ext cx="644163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600" b="1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zh-CN" altLang="en-US" sz="2000" dirty="0"/>
              <a:t>项目四至：东至新西路，南至果园新里中区现状</a:t>
            </a:r>
            <a:r>
              <a:rPr lang="en-US" altLang="zh-CN" sz="2000" dirty="0"/>
              <a:t>11</a:t>
            </a:r>
            <a:r>
              <a:rPr lang="zh-CN" altLang="en-US" sz="2000" dirty="0"/>
              <a:t>、</a:t>
            </a:r>
            <a:r>
              <a:rPr lang="en-US" altLang="zh-CN" sz="2000" dirty="0"/>
              <a:t>12</a:t>
            </a:r>
            <a:r>
              <a:rPr lang="zh-CN" altLang="en-US" sz="2000" dirty="0"/>
              <a:t>号楼，西至果园新里中区现状</a:t>
            </a:r>
            <a:r>
              <a:rPr lang="en-US" altLang="zh-CN" sz="2000" dirty="0"/>
              <a:t>2</a:t>
            </a:r>
            <a:r>
              <a:rPr lang="zh-CN" altLang="en-US" sz="2000" dirty="0"/>
              <a:t>、</a:t>
            </a:r>
            <a:r>
              <a:rPr lang="en-US" altLang="zh-CN" sz="2000" dirty="0"/>
              <a:t>7</a:t>
            </a:r>
            <a:r>
              <a:rPr lang="zh-CN" altLang="en-US" sz="2000" dirty="0"/>
              <a:t>号楼，北至果园北街。</a:t>
            </a:r>
          </a:p>
        </p:txBody>
      </p: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311B016C-6C30-F968-3E9E-A442E521798E}"/>
              </a:ext>
            </a:extLst>
          </p:cNvPr>
          <p:cNvGrpSpPr/>
          <p:nvPr/>
        </p:nvGrpSpPr>
        <p:grpSpPr>
          <a:xfrm>
            <a:off x="1430034" y="2807147"/>
            <a:ext cx="6362964" cy="4620386"/>
            <a:chOff x="1430034" y="3030357"/>
            <a:chExt cx="6362964" cy="4620386"/>
          </a:xfrm>
        </p:grpSpPr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0A552209-60C4-47BB-F83C-E5CE2E4C6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8" t="15225" r="9817" b="12471"/>
            <a:stretch/>
          </p:blipFill>
          <p:spPr>
            <a:xfrm>
              <a:off x="1430034" y="3097467"/>
              <a:ext cx="6362964" cy="4410958"/>
            </a:xfrm>
            <a:prstGeom prst="rect">
              <a:avLst/>
            </a:prstGeom>
          </p:spPr>
        </p:pic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4C9A5EFA-6835-6844-90FF-078813150EA0}"/>
                </a:ext>
              </a:extLst>
            </p:cNvPr>
            <p:cNvSpPr/>
            <p:nvPr/>
          </p:nvSpPr>
          <p:spPr>
            <a:xfrm>
              <a:off x="4879340" y="3084463"/>
              <a:ext cx="2013478" cy="4375610"/>
            </a:xfrm>
            <a:custGeom>
              <a:avLst/>
              <a:gdLst>
                <a:gd name="connsiteX0" fmla="*/ 3352800 w 3352800"/>
                <a:gd name="connsiteY0" fmla="*/ 0 h 7286171"/>
                <a:gd name="connsiteX1" fmla="*/ 1944914 w 3352800"/>
                <a:gd name="connsiteY1" fmla="*/ 2032000 h 7286171"/>
                <a:gd name="connsiteX2" fmla="*/ 1045029 w 3352800"/>
                <a:gd name="connsiteY2" fmla="*/ 2931885 h 7286171"/>
                <a:gd name="connsiteX3" fmla="*/ 261257 w 3352800"/>
                <a:gd name="connsiteY3" fmla="*/ 4325257 h 7286171"/>
                <a:gd name="connsiteX4" fmla="*/ 0 w 3352800"/>
                <a:gd name="connsiteY4" fmla="*/ 6037942 h 7286171"/>
                <a:gd name="connsiteX5" fmla="*/ 261257 w 3352800"/>
                <a:gd name="connsiteY5" fmla="*/ 7286171 h 7286171"/>
                <a:gd name="connsiteX0-1" fmla="*/ 3352800 w 3352800"/>
                <a:gd name="connsiteY0-2" fmla="*/ 0 h 7286171"/>
                <a:gd name="connsiteX1-3" fmla="*/ 1995714 w 3352800"/>
                <a:gd name="connsiteY1-4" fmla="*/ 1955800 h 7286171"/>
                <a:gd name="connsiteX2-5" fmla="*/ 1045029 w 3352800"/>
                <a:gd name="connsiteY2-6" fmla="*/ 2931885 h 7286171"/>
                <a:gd name="connsiteX3-7" fmla="*/ 261257 w 3352800"/>
                <a:gd name="connsiteY3-8" fmla="*/ 4325257 h 7286171"/>
                <a:gd name="connsiteX4-9" fmla="*/ 0 w 3352800"/>
                <a:gd name="connsiteY4-10" fmla="*/ 6037942 h 7286171"/>
                <a:gd name="connsiteX5-11" fmla="*/ 261257 w 3352800"/>
                <a:gd name="connsiteY5-12" fmla="*/ 7286171 h 72861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352800" h="7286171">
                  <a:moveTo>
                    <a:pt x="3352800" y="0"/>
                  </a:moveTo>
                  <a:cubicBezTo>
                    <a:pt x="2841171" y="771676"/>
                    <a:pt x="2380342" y="1467153"/>
                    <a:pt x="1995714" y="1955800"/>
                  </a:cubicBezTo>
                  <a:cubicBezTo>
                    <a:pt x="1611086" y="2444447"/>
                    <a:pt x="1334105" y="2536976"/>
                    <a:pt x="1045029" y="2931885"/>
                  </a:cubicBezTo>
                  <a:cubicBezTo>
                    <a:pt x="755953" y="3326794"/>
                    <a:pt x="435428" y="3807581"/>
                    <a:pt x="261257" y="4325257"/>
                  </a:cubicBezTo>
                  <a:cubicBezTo>
                    <a:pt x="87086" y="4842933"/>
                    <a:pt x="0" y="5544456"/>
                    <a:pt x="0" y="6037942"/>
                  </a:cubicBezTo>
                  <a:cubicBezTo>
                    <a:pt x="0" y="6531428"/>
                    <a:pt x="130628" y="6908799"/>
                    <a:pt x="261257" y="7286171"/>
                  </a:cubicBezTo>
                </a:path>
              </a:pathLst>
            </a:custGeom>
            <a:noFill/>
            <a:ln w="76200">
              <a:solidFill>
                <a:srgbClr val="00B0F0">
                  <a:alpha val="50000"/>
                </a:srgbClr>
              </a:solidFill>
              <a:headEnd type="triangle"/>
              <a:tailEnd type="triangle"/>
            </a:ln>
            <a:effectLst>
              <a:glow rad="127000">
                <a:schemeClr val="bg1">
                  <a:alpha val="7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93" name="任意多边形 10">
              <a:extLst>
                <a:ext uri="{FF2B5EF4-FFF2-40B4-BE49-F238E27FC236}">
                  <a16:creationId xmlns:a16="http://schemas.microsoft.com/office/drawing/2014/main" id="{EBDE0A6E-A169-AEE5-070D-7A849D360BBF}"/>
                </a:ext>
              </a:extLst>
            </p:cNvPr>
            <p:cNvSpPr/>
            <p:nvPr/>
          </p:nvSpPr>
          <p:spPr>
            <a:xfrm>
              <a:off x="1795227" y="4589777"/>
              <a:ext cx="2931822" cy="177585"/>
            </a:xfrm>
            <a:custGeom>
              <a:avLst/>
              <a:gdLst>
                <a:gd name="connsiteX0" fmla="*/ 0 w 4559300"/>
                <a:gd name="connsiteY0" fmla="*/ 0 h 304800"/>
                <a:gd name="connsiteX1" fmla="*/ 4559300 w 4559300"/>
                <a:gd name="connsiteY1" fmla="*/ 304800 h 304800"/>
                <a:gd name="connsiteX0-1" fmla="*/ 0 w 5180681"/>
                <a:gd name="connsiteY0-2" fmla="*/ 0 h 332623"/>
                <a:gd name="connsiteX1-3" fmla="*/ 5180681 w 5180681"/>
                <a:gd name="connsiteY1-4" fmla="*/ 332623 h 332623"/>
                <a:gd name="connsiteX0" fmla="*/ 0 w 3565150"/>
                <a:gd name="connsiteY0" fmla="*/ 0 h 160300"/>
                <a:gd name="connsiteX1" fmla="*/ 3565150 w 3565150"/>
                <a:gd name="connsiteY1" fmla="*/ 160300 h 160300"/>
                <a:gd name="connsiteX0" fmla="*/ 0 w 3565150"/>
                <a:gd name="connsiteY0" fmla="*/ 0 h 215946"/>
                <a:gd name="connsiteX1" fmla="*/ 3565150 w 3565150"/>
                <a:gd name="connsiteY1" fmla="*/ 215946 h 21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65150" h="215946">
                  <a:moveTo>
                    <a:pt x="0" y="0"/>
                  </a:moveTo>
                  <a:lnTo>
                    <a:pt x="3565150" y="215946"/>
                  </a:lnTo>
                </a:path>
              </a:pathLst>
            </a:custGeom>
            <a:noFill/>
            <a:ln w="38100">
              <a:solidFill>
                <a:srgbClr val="FFC000"/>
              </a:solidFill>
              <a:headEnd type="arrow" w="sm" len="sm"/>
              <a:tailEnd type="none" w="sm" len="sm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94" name="任意多边形 11">
              <a:extLst>
                <a:ext uri="{FF2B5EF4-FFF2-40B4-BE49-F238E27FC236}">
                  <a16:creationId xmlns:a16="http://schemas.microsoft.com/office/drawing/2014/main" id="{B1A1D065-C211-4EFA-1EE7-494E89BE105A}"/>
                </a:ext>
              </a:extLst>
            </p:cNvPr>
            <p:cNvSpPr/>
            <p:nvPr/>
          </p:nvSpPr>
          <p:spPr>
            <a:xfrm>
              <a:off x="3212681" y="4683809"/>
              <a:ext cx="175554" cy="2801633"/>
            </a:xfrm>
            <a:custGeom>
              <a:avLst/>
              <a:gdLst>
                <a:gd name="connsiteX0" fmla="*/ 0 w 241300"/>
                <a:gd name="connsiteY0" fmla="*/ 0 h 4025900"/>
                <a:gd name="connsiteX1" fmla="*/ 241300 w 241300"/>
                <a:gd name="connsiteY1" fmla="*/ 4025900 h 4025900"/>
                <a:gd name="connsiteX0-1" fmla="*/ 0 w 213477"/>
                <a:gd name="connsiteY0-2" fmla="*/ 0 h 3406838"/>
                <a:gd name="connsiteX1-3" fmla="*/ 213477 w 213477"/>
                <a:gd name="connsiteY1-4" fmla="*/ 3406838 h 34068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213477" h="3406838">
                  <a:moveTo>
                    <a:pt x="0" y="0"/>
                  </a:moveTo>
                  <a:cubicBezTo>
                    <a:pt x="80433" y="1341967"/>
                    <a:pt x="133044" y="2064871"/>
                    <a:pt x="213477" y="3406838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headEnd type="none" w="sm" len="sm"/>
              <a:tailEnd type="arrow" w="sm" len="sm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95" name="矩形: 圆角 53">
              <a:extLst>
                <a:ext uri="{FF2B5EF4-FFF2-40B4-BE49-F238E27FC236}">
                  <a16:creationId xmlns:a16="http://schemas.microsoft.com/office/drawing/2014/main" id="{1054325B-F168-B3B1-44C1-0D8F015EC249}"/>
                </a:ext>
              </a:extLst>
            </p:cNvPr>
            <p:cNvSpPr/>
            <p:nvPr/>
          </p:nvSpPr>
          <p:spPr>
            <a:xfrm rot="480159">
              <a:off x="5968718" y="5168477"/>
              <a:ext cx="239376" cy="61370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密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路</a:t>
              </a:r>
            </a:p>
          </p:txBody>
        </p:sp>
        <p:sp>
          <p:nvSpPr>
            <p:cNvPr id="96" name="任意多边形 13">
              <a:extLst>
                <a:ext uri="{FF2B5EF4-FFF2-40B4-BE49-F238E27FC236}">
                  <a16:creationId xmlns:a16="http://schemas.microsoft.com/office/drawing/2014/main" id="{006C1D85-6CAD-2135-D76A-107A21253CE9}"/>
                </a:ext>
              </a:extLst>
            </p:cNvPr>
            <p:cNvSpPr/>
            <p:nvPr/>
          </p:nvSpPr>
          <p:spPr>
            <a:xfrm>
              <a:off x="5932630" y="3089596"/>
              <a:ext cx="1276772" cy="4397364"/>
            </a:xfrm>
            <a:custGeom>
              <a:avLst/>
              <a:gdLst>
                <a:gd name="connsiteX0" fmla="*/ 2298700 w 2298700"/>
                <a:gd name="connsiteY0" fmla="*/ 0 h 7518400"/>
                <a:gd name="connsiteX1" fmla="*/ 1003300 w 2298700"/>
                <a:gd name="connsiteY1" fmla="*/ 2019300 h 7518400"/>
                <a:gd name="connsiteX2" fmla="*/ 749300 w 2298700"/>
                <a:gd name="connsiteY2" fmla="*/ 2705100 h 7518400"/>
                <a:gd name="connsiteX3" fmla="*/ 0 w 2298700"/>
                <a:gd name="connsiteY3" fmla="*/ 7518400 h 7518400"/>
                <a:gd name="connsiteX0-1" fmla="*/ 2298700 w 2298700"/>
                <a:gd name="connsiteY0-2" fmla="*/ 0 h 7518400"/>
                <a:gd name="connsiteX1-3" fmla="*/ 1003300 w 2298700"/>
                <a:gd name="connsiteY1-4" fmla="*/ 2019300 h 7518400"/>
                <a:gd name="connsiteX2-5" fmla="*/ 606425 w 2298700"/>
                <a:gd name="connsiteY2-6" fmla="*/ 3852862 h 7518400"/>
                <a:gd name="connsiteX3-7" fmla="*/ 0 w 2298700"/>
                <a:gd name="connsiteY3-8" fmla="*/ 7518400 h 7518400"/>
                <a:gd name="connsiteX0-9" fmla="*/ 2298700 w 2298700"/>
                <a:gd name="connsiteY0-10" fmla="*/ 0 h 7518400"/>
                <a:gd name="connsiteX1-11" fmla="*/ 1155700 w 2298700"/>
                <a:gd name="connsiteY1-12" fmla="*/ 1733550 h 7518400"/>
                <a:gd name="connsiteX2-13" fmla="*/ 606425 w 2298700"/>
                <a:gd name="connsiteY2-14" fmla="*/ 3852862 h 7518400"/>
                <a:gd name="connsiteX3-15" fmla="*/ 0 w 2298700"/>
                <a:gd name="connsiteY3-16" fmla="*/ 7518400 h 7518400"/>
                <a:gd name="connsiteX0-17" fmla="*/ 2298700 w 2298700"/>
                <a:gd name="connsiteY0-18" fmla="*/ 0 h 7518400"/>
                <a:gd name="connsiteX1-19" fmla="*/ 1155700 w 2298700"/>
                <a:gd name="connsiteY1-20" fmla="*/ 1733550 h 7518400"/>
                <a:gd name="connsiteX2-21" fmla="*/ 606425 w 2298700"/>
                <a:gd name="connsiteY2-22" fmla="*/ 3852862 h 7518400"/>
                <a:gd name="connsiteX3-23" fmla="*/ 0 w 2298700"/>
                <a:gd name="connsiteY3-24" fmla="*/ 7518400 h 7518400"/>
                <a:gd name="connsiteX0-25" fmla="*/ 2009340 w 2009340"/>
                <a:gd name="connsiteY0-26" fmla="*/ 0 h 5926923"/>
                <a:gd name="connsiteX1-27" fmla="*/ 866340 w 2009340"/>
                <a:gd name="connsiteY1-28" fmla="*/ 1733550 h 5926923"/>
                <a:gd name="connsiteX2-29" fmla="*/ 317065 w 2009340"/>
                <a:gd name="connsiteY2-30" fmla="*/ 3852862 h 5926923"/>
                <a:gd name="connsiteX3-31" fmla="*/ 0 w 2009340"/>
                <a:gd name="connsiteY3-32" fmla="*/ 5926923 h 5926923"/>
                <a:gd name="connsiteX0-33" fmla="*/ 2009340 w 2009340"/>
                <a:gd name="connsiteY0-34" fmla="*/ 0 h 5926923"/>
                <a:gd name="connsiteX1-35" fmla="*/ 866340 w 2009340"/>
                <a:gd name="connsiteY1-36" fmla="*/ 1733550 h 5926923"/>
                <a:gd name="connsiteX2-37" fmla="*/ 303153 w 2009340"/>
                <a:gd name="connsiteY2-38" fmla="*/ 3611729 h 5926923"/>
                <a:gd name="connsiteX3-39" fmla="*/ 0 w 2009340"/>
                <a:gd name="connsiteY3-40" fmla="*/ 5926923 h 5926923"/>
                <a:gd name="connsiteX0-41" fmla="*/ 2009340 w 2009340"/>
                <a:gd name="connsiteY0-42" fmla="*/ 0 h 5926923"/>
                <a:gd name="connsiteX1-43" fmla="*/ 866340 w 2009340"/>
                <a:gd name="connsiteY1-44" fmla="*/ 1733550 h 5926923"/>
                <a:gd name="connsiteX2-45" fmla="*/ 303153 w 2009340"/>
                <a:gd name="connsiteY2-46" fmla="*/ 3611729 h 5926923"/>
                <a:gd name="connsiteX3-47" fmla="*/ 0 w 2009340"/>
                <a:gd name="connsiteY3-48" fmla="*/ 5926923 h 5926923"/>
                <a:gd name="connsiteX0-49" fmla="*/ 2009340 w 2009340"/>
                <a:gd name="connsiteY0-50" fmla="*/ 0 h 5926923"/>
                <a:gd name="connsiteX1-51" fmla="*/ 866340 w 2009340"/>
                <a:gd name="connsiteY1-52" fmla="*/ 1733550 h 5926923"/>
                <a:gd name="connsiteX2-53" fmla="*/ 392186 w 2009340"/>
                <a:gd name="connsiteY2-54" fmla="*/ 3622859 h 5926923"/>
                <a:gd name="connsiteX3-55" fmla="*/ 0 w 2009340"/>
                <a:gd name="connsiteY3-56" fmla="*/ 5926923 h 5926923"/>
                <a:gd name="connsiteX0-57" fmla="*/ 2009340 w 2009340"/>
                <a:gd name="connsiteY0-58" fmla="*/ 0 h 5926923"/>
                <a:gd name="connsiteX1-59" fmla="*/ 866340 w 2009340"/>
                <a:gd name="connsiteY1-60" fmla="*/ 1733550 h 5926923"/>
                <a:gd name="connsiteX2-61" fmla="*/ 392186 w 2009340"/>
                <a:gd name="connsiteY2-62" fmla="*/ 3622859 h 5926923"/>
                <a:gd name="connsiteX3-63" fmla="*/ 0 w 2009340"/>
                <a:gd name="connsiteY3-64" fmla="*/ 5926923 h 5926923"/>
                <a:gd name="connsiteX0-65" fmla="*/ 2009340 w 2009340"/>
                <a:gd name="connsiteY0-66" fmla="*/ 0 h 5926923"/>
                <a:gd name="connsiteX1-67" fmla="*/ 866340 w 2009340"/>
                <a:gd name="connsiteY1-68" fmla="*/ 1733550 h 5926923"/>
                <a:gd name="connsiteX2-69" fmla="*/ 392186 w 2009340"/>
                <a:gd name="connsiteY2-70" fmla="*/ 3622859 h 5926923"/>
                <a:gd name="connsiteX3-71" fmla="*/ 0 w 2009340"/>
                <a:gd name="connsiteY3-72" fmla="*/ 5926923 h 5926923"/>
                <a:gd name="connsiteX0-73" fmla="*/ 1935145 w 1935145"/>
                <a:gd name="connsiteY0-74" fmla="*/ 0 h 5917649"/>
                <a:gd name="connsiteX1-75" fmla="*/ 792145 w 1935145"/>
                <a:gd name="connsiteY1-76" fmla="*/ 1733550 h 5917649"/>
                <a:gd name="connsiteX2-77" fmla="*/ 317991 w 1935145"/>
                <a:gd name="connsiteY2-78" fmla="*/ 3622859 h 5917649"/>
                <a:gd name="connsiteX3-79" fmla="*/ 0 w 1935145"/>
                <a:gd name="connsiteY3-80" fmla="*/ 5917649 h 5917649"/>
                <a:gd name="connsiteX0-81" fmla="*/ 1935145 w 1935145"/>
                <a:gd name="connsiteY0-82" fmla="*/ 0 h 5917649"/>
                <a:gd name="connsiteX1-83" fmla="*/ 792145 w 1935145"/>
                <a:gd name="connsiteY1-84" fmla="*/ 1733550 h 5917649"/>
                <a:gd name="connsiteX2-85" fmla="*/ 368072 w 1935145"/>
                <a:gd name="connsiteY2-86" fmla="*/ 3489309 h 5917649"/>
                <a:gd name="connsiteX3-87" fmla="*/ 0 w 1935145"/>
                <a:gd name="connsiteY3-88" fmla="*/ 5917649 h 5917649"/>
                <a:gd name="connsiteX0-89" fmla="*/ 1552578 w 1552578"/>
                <a:gd name="connsiteY0-90" fmla="*/ 0 h 5347277"/>
                <a:gd name="connsiteX1-91" fmla="*/ 792145 w 1552578"/>
                <a:gd name="connsiteY1-92" fmla="*/ 1163178 h 5347277"/>
                <a:gd name="connsiteX2-93" fmla="*/ 368072 w 1552578"/>
                <a:gd name="connsiteY2-94" fmla="*/ 2918937 h 5347277"/>
                <a:gd name="connsiteX3-95" fmla="*/ 0 w 1552578"/>
                <a:gd name="connsiteY3-96" fmla="*/ 5347277 h 5347277"/>
                <a:gd name="connsiteX0-97" fmla="*/ 1552578 w 1552578"/>
                <a:gd name="connsiteY0-98" fmla="*/ 0 h 5347277"/>
                <a:gd name="connsiteX1-99" fmla="*/ 792145 w 1552578"/>
                <a:gd name="connsiteY1-100" fmla="*/ 1163178 h 5347277"/>
                <a:gd name="connsiteX2-101" fmla="*/ 368072 w 1552578"/>
                <a:gd name="connsiteY2-102" fmla="*/ 2918937 h 5347277"/>
                <a:gd name="connsiteX3-103" fmla="*/ 0 w 1552578"/>
                <a:gd name="connsiteY3-104" fmla="*/ 5347277 h 5347277"/>
                <a:gd name="connsiteX0-105" fmla="*/ 1552578 w 1552578"/>
                <a:gd name="connsiteY0-106" fmla="*/ 0 h 5347277"/>
                <a:gd name="connsiteX1-107" fmla="*/ 673897 w 1552578"/>
                <a:gd name="connsiteY1-108" fmla="*/ 1448364 h 5347277"/>
                <a:gd name="connsiteX2-109" fmla="*/ 368072 w 1552578"/>
                <a:gd name="connsiteY2-110" fmla="*/ 2918937 h 5347277"/>
                <a:gd name="connsiteX3-111" fmla="*/ 0 w 1552578"/>
                <a:gd name="connsiteY3-112" fmla="*/ 5347277 h 5347277"/>
                <a:gd name="connsiteX0-113" fmla="*/ 1552578 w 1552578"/>
                <a:gd name="connsiteY0-114" fmla="*/ 0 h 5347277"/>
                <a:gd name="connsiteX1-115" fmla="*/ 673897 w 1552578"/>
                <a:gd name="connsiteY1-116" fmla="*/ 1448364 h 5347277"/>
                <a:gd name="connsiteX2-117" fmla="*/ 368072 w 1552578"/>
                <a:gd name="connsiteY2-118" fmla="*/ 2918937 h 5347277"/>
                <a:gd name="connsiteX3-119" fmla="*/ 0 w 1552578"/>
                <a:gd name="connsiteY3-120" fmla="*/ 5347277 h 5347277"/>
                <a:gd name="connsiteX0-121" fmla="*/ 1552578 w 1552578"/>
                <a:gd name="connsiteY0-122" fmla="*/ 0 h 5347277"/>
                <a:gd name="connsiteX1-123" fmla="*/ 673897 w 1552578"/>
                <a:gd name="connsiteY1-124" fmla="*/ 1448364 h 5347277"/>
                <a:gd name="connsiteX2-125" fmla="*/ 368072 w 1552578"/>
                <a:gd name="connsiteY2-126" fmla="*/ 2918937 h 5347277"/>
                <a:gd name="connsiteX3-127" fmla="*/ 0 w 1552578"/>
                <a:gd name="connsiteY3-128" fmla="*/ 5347277 h 534727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52578" h="5347277">
                  <a:moveTo>
                    <a:pt x="1552578" y="0"/>
                  </a:moveTo>
                  <a:cubicBezTo>
                    <a:pt x="1075729" y="770314"/>
                    <a:pt x="857403" y="975786"/>
                    <a:pt x="673897" y="1448364"/>
                  </a:cubicBezTo>
                  <a:cubicBezTo>
                    <a:pt x="490391" y="1920942"/>
                    <a:pt x="554197" y="1836083"/>
                    <a:pt x="368072" y="2918937"/>
                  </a:cubicBezTo>
                  <a:cubicBezTo>
                    <a:pt x="225537" y="3883079"/>
                    <a:pt x="291041" y="3398885"/>
                    <a:pt x="0" y="5347277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headEnd type="arrow" w="sm" len="sm"/>
              <a:tailEnd type="arrow" w="sm" len="sm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 </a:t>
              </a:r>
              <a:endParaRPr lang="zh-CN" altLang="en-US" sz="1200" dirty="0"/>
            </a:p>
          </p:txBody>
        </p:sp>
        <p:sp>
          <p:nvSpPr>
            <p:cNvPr id="97" name="矩形: 圆角 53">
              <a:extLst>
                <a:ext uri="{FF2B5EF4-FFF2-40B4-BE49-F238E27FC236}">
                  <a16:creationId xmlns:a16="http://schemas.microsoft.com/office/drawing/2014/main" id="{706E144E-49AD-6F3D-CC53-50BAAD0D0A08}"/>
                </a:ext>
              </a:extLst>
            </p:cNvPr>
            <p:cNvSpPr/>
            <p:nvPr/>
          </p:nvSpPr>
          <p:spPr>
            <a:xfrm rot="21386039">
              <a:off x="3296812" y="3296318"/>
              <a:ext cx="640554" cy="2251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西外大街</a:t>
              </a:r>
            </a:p>
          </p:txBody>
        </p:sp>
        <p:sp>
          <p:nvSpPr>
            <p:cNvPr id="98" name="任意多边形 15">
              <a:extLst>
                <a:ext uri="{FF2B5EF4-FFF2-40B4-BE49-F238E27FC236}">
                  <a16:creationId xmlns:a16="http://schemas.microsoft.com/office/drawing/2014/main" id="{884AF719-527D-A5E7-2A0C-7FB0AAE64E51}"/>
                </a:ext>
              </a:extLst>
            </p:cNvPr>
            <p:cNvSpPr/>
            <p:nvPr/>
          </p:nvSpPr>
          <p:spPr>
            <a:xfrm>
              <a:off x="2026369" y="3105008"/>
              <a:ext cx="4794723" cy="977683"/>
            </a:xfrm>
            <a:custGeom>
              <a:avLst/>
              <a:gdLst>
                <a:gd name="connsiteX0" fmla="*/ 0 w 7039797"/>
                <a:gd name="connsiteY0" fmla="*/ 0 h 1826507"/>
                <a:gd name="connsiteX1" fmla="*/ 2298700 w 7039797"/>
                <a:gd name="connsiteY1" fmla="*/ 952500 h 1826507"/>
                <a:gd name="connsiteX2" fmla="*/ 3225800 w 7039797"/>
                <a:gd name="connsiteY2" fmla="*/ 838200 h 1826507"/>
                <a:gd name="connsiteX3" fmla="*/ 4610100 w 7039797"/>
                <a:gd name="connsiteY3" fmla="*/ 889000 h 1826507"/>
                <a:gd name="connsiteX4" fmla="*/ 5613400 w 7039797"/>
                <a:gd name="connsiteY4" fmla="*/ 850900 h 1826507"/>
                <a:gd name="connsiteX5" fmla="*/ 6946900 w 7039797"/>
                <a:gd name="connsiteY5" fmla="*/ 1765300 h 1826507"/>
                <a:gd name="connsiteX6" fmla="*/ 6934200 w 7039797"/>
                <a:gd name="connsiteY6" fmla="*/ 1765300 h 1826507"/>
                <a:gd name="connsiteX0-1" fmla="*/ 0 w 7787640"/>
                <a:gd name="connsiteY0-2" fmla="*/ 0 h 2329180"/>
                <a:gd name="connsiteX1-3" fmla="*/ 2298700 w 7787640"/>
                <a:gd name="connsiteY1-4" fmla="*/ 952500 h 2329180"/>
                <a:gd name="connsiteX2-5" fmla="*/ 3225800 w 7787640"/>
                <a:gd name="connsiteY2-6" fmla="*/ 838200 h 2329180"/>
                <a:gd name="connsiteX3-7" fmla="*/ 4610100 w 7787640"/>
                <a:gd name="connsiteY3-8" fmla="*/ 889000 h 2329180"/>
                <a:gd name="connsiteX4-9" fmla="*/ 5613400 w 7787640"/>
                <a:gd name="connsiteY4-10" fmla="*/ 850900 h 2329180"/>
                <a:gd name="connsiteX5-11" fmla="*/ 6946900 w 7787640"/>
                <a:gd name="connsiteY5-12" fmla="*/ 1765300 h 2329180"/>
                <a:gd name="connsiteX6-13" fmla="*/ 7787640 w 7787640"/>
                <a:gd name="connsiteY6-14" fmla="*/ 2329180 h 2329180"/>
                <a:gd name="connsiteX0-15" fmla="*/ 0 w 7543800"/>
                <a:gd name="connsiteY0-16" fmla="*/ 0 h 3243580"/>
                <a:gd name="connsiteX1-17" fmla="*/ 2298700 w 7543800"/>
                <a:gd name="connsiteY1-18" fmla="*/ 952500 h 3243580"/>
                <a:gd name="connsiteX2-19" fmla="*/ 3225800 w 7543800"/>
                <a:gd name="connsiteY2-20" fmla="*/ 838200 h 3243580"/>
                <a:gd name="connsiteX3-21" fmla="*/ 4610100 w 7543800"/>
                <a:gd name="connsiteY3-22" fmla="*/ 889000 h 3243580"/>
                <a:gd name="connsiteX4-23" fmla="*/ 5613400 w 7543800"/>
                <a:gd name="connsiteY4-24" fmla="*/ 850900 h 3243580"/>
                <a:gd name="connsiteX5-25" fmla="*/ 6946900 w 7543800"/>
                <a:gd name="connsiteY5-26" fmla="*/ 1765300 h 3243580"/>
                <a:gd name="connsiteX6-27" fmla="*/ 7543800 w 7543800"/>
                <a:gd name="connsiteY6-28" fmla="*/ 3243580 h 3243580"/>
                <a:gd name="connsiteX0-29" fmla="*/ 0 w 7551420"/>
                <a:gd name="connsiteY0-30" fmla="*/ 0 h 2778760"/>
                <a:gd name="connsiteX1-31" fmla="*/ 2298700 w 7551420"/>
                <a:gd name="connsiteY1-32" fmla="*/ 952500 h 2778760"/>
                <a:gd name="connsiteX2-33" fmla="*/ 3225800 w 7551420"/>
                <a:gd name="connsiteY2-34" fmla="*/ 838200 h 2778760"/>
                <a:gd name="connsiteX3-35" fmla="*/ 4610100 w 7551420"/>
                <a:gd name="connsiteY3-36" fmla="*/ 889000 h 2778760"/>
                <a:gd name="connsiteX4-37" fmla="*/ 5613400 w 7551420"/>
                <a:gd name="connsiteY4-38" fmla="*/ 850900 h 2778760"/>
                <a:gd name="connsiteX5-39" fmla="*/ 6946900 w 7551420"/>
                <a:gd name="connsiteY5-40" fmla="*/ 1765300 h 2778760"/>
                <a:gd name="connsiteX6-41" fmla="*/ 7551420 w 7551420"/>
                <a:gd name="connsiteY6-42" fmla="*/ 2778760 h 2778760"/>
                <a:gd name="connsiteX0-43" fmla="*/ 0 w 7551420"/>
                <a:gd name="connsiteY0-44" fmla="*/ 0 h 2778760"/>
                <a:gd name="connsiteX1-45" fmla="*/ 2298700 w 7551420"/>
                <a:gd name="connsiteY1-46" fmla="*/ 952500 h 2778760"/>
                <a:gd name="connsiteX2-47" fmla="*/ 3225800 w 7551420"/>
                <a:gd name="connsiteY2-48" fmla="*/ 838200 h 2778760"/>
                <a:gd name="connsiteX3-49" fmla="*/ 4610100 w 7551420"/>
                <a:gd name="connsiteY3-50" fmla="*/ 889000 h 2778760"/>
                <a:gd name="connsiteX4-51" fmla="*/ 5613400 w 7551420"/>
                <a:gd name="connsiteY4-52" fmla="*/ 850900 h 2778760"/>
                <a:gd name="connsiteX5-53" fmla="*/ 6192520 w 7551420"/>
                <a:gd name="connsiteY5-54" fmla="*/ 1186180 h 2778760"/>
                <a:gd name="connsiteX6-55" fmla="*/ 7551420 w 7551420"/>
                <a:gd name="connsiteY6-56" fmla="*/ 2778760 h 2778760"/>
                <a:gd name="connsiteX0-57" fmla="*/ 0 w 7010400"/>
                <a:gd name="connsiteY0-58" fmla="*/ 0 h 1780540"/>
                <a:gd name="connsiteX1-59" fmla="*/ 2298700 w 7010400"/>
                <a:gd name="connsiteY1-60" fmla="*/ 952500 h 1780540"/>
                <a:gd name="connsiteX2-61" fmla="*/ 3225800 w 7010400"/>
                <a:gd name="connsiteY2-62" fmla="*/ 838200 h 1780540"/>
                <a:gd name="connsiteX3-63" fmla="*/ 4610100 w 7010400"/>
                <a:gd name="connsiteY3-64" fmla="*/ 889000 h 1780540"/>
                <a:gd name="connsiteX4-65" fmla="*/ 5613400 w 7010400"/>
                <a:gd name="connsiteY4-66" fmla="*/ 850900 h 1780540"/>
                <a:gd name="connsiteX5-67" fmla="*/ 6192520 w 7010400"/>
                <a:gd name="connsiteY5-68" fmla="*/ 1186180 h 1780540"/>
                <a:gd name="connsiteX6-69" fmla="*/ 7010400 w 7010400"/>
                <a:gd name="connsiteY6-70" fmla="*/ 1780540 h 1780540"/>
                <a:gd name="connsiteX0-71" fmla="*/ 0 w 7010400"/>
                <a:gd name="connsiteY0-72" fmla="*/ 0 h 1780540"/>
                <a:gd name="connsiteX1-73" fmla="*/ 2298700 w 7010400"/>
                <a:gd name="connsiteY1-74" fmla="*/ 952500 h 1780540"/>
                <a:gd name="connsiteX2-75" fmla="*/ 3225800 w 7010400"/>
                <a:gd name="connsiteY2-76" fmla="*/ 838200 h 1780540"/>
                <a:gd name="connsiteX3-77" fmla="*/ 4335780 w 7010400"/>
                <a:gd name="connsiteY3-78" fmla="*/ 873760 h 1780540"/>
                <a:gd name="connsiteX4-79" fmla="*/ 5613400 w 7010400"/>
                <a:gd name="connsiteY4-80" fmla="*/ 850900 h 1780540"/>
                <a:gd name="connsiteX5-81" fmla="*/ 6192520 w 7010400"/>
                <a:gd name="connsiteY5-82" fmla="*/ 1186180 h 1780540"/>
                <a:gd name="connsiteX6-83" fmla="*/ 7010400 w 7010400"/>
                <a:gd name="connsiteY6-84" fmla="*/ 1780540 h 1780540"/>
                <a:gd name="connsiteX0-85" fmla="*/ 0 w 7010400"/>
                <a:gd name="connsiteY0-86" fmla="*/ 0 h 1780540"/>
                <a:gd name="connsiteX1-87" fmla="*/ 2298700 w 7010400"/>
                <a:gd name="connsiteY1-88" fmla="*/ 952500 h 1780540"/>
                <a:gd name="connsiteX2-89" fmla="*/ 3225800 w 7010400"/>
                <a:gd name="connsiteY2-90" fmla="*/ 838200 h 1780540"/>
                <a:gd name="connsiteX3-91" fmla="*/ 4335780 w 7010400"/>
                <a:gd name="connsiteY3-92" fmla="*/ 873760 h 1780540"/>
                <a:gd name="connsiteX4-93" fmla="*/ 5613400 w 7010400"/>
                <a:gd name="connsiteY4-94" fmla="*/ 850900 h 1780540"/>
                <a:gd name="connsiteX5-95" fmla="*/ 5671819 w 7010400"/>
                <a:gd name="connsiteY5-96" fmla="*/ 872664 h 1780540"/>
                <a:gd name="connsiteX6-97" fmla="*/ 6192520 w 7010400"/>
                <a:gd name="connsiteY6-98" fmla="*/ 1186180 h 1780540"/>
                <a:gd name="connsiteX7" fmla="*/ 7010400 w 7010400"/>
                <a:gd name="connsiteY7" fmla="*/ 1780540 h 1780540"/>
                <a:gd name="connsiteX0-99" fmla="*/ 0 w 7010400"/>
                <a:gd name="connsiteY0-100" fmla="*/ 0 h 1780540"/>
                <a:gd name="connsiteX1-101" fmla="*/ 2298700 w 7010400"/>
                <a:gd name="connsiteY1-102" fmla="*/ 952500 h 1780540"/>
                <a:gd name="connsiteX2-103" fmla="*/ 3225800 w 7010400"/>
                <a:gd name="connsiteY2-104" fmla="*/ 838200 h 1780540"/>
                <a:gd name="connsiteX3-105" fmla="*/ 4335780 w 7010400"/>
                <a:gd name="connsiteY3-106" fmla="*/ 873760 h 1780540"/>
                <a:gd name="connsiteX4-107" fmla="*/ 5613400 w 7010400"/>
                <a:gd name="connsiteY4-108" fmla="*/ 850900 h 1780540"/>
                <a:gd name="connsiteX5-109" fmla="*/ 6119494 w 7010400"/>
                <a:gd name="connsiteY5-110" fmla="*/ 1086977 h 1780540"/>
                <a:gd name="connsiteX6-111" fmla="*/ 6192520 w 7010400"/>
                <a:gd name="connsiteY6-112" fmla="*/ 1186180 h 1780540"/>
                <a:gd name="connsiteX7-113" fmla="*/ 7010400 w 7010400"/>
                <a:gd name="connsiteY7-114" fmla="*/ 1780540 h 1780540"/>
                <a:gd name="connsiteX0-115" fmla="*/ 0 w 7010400"/>
                <a:gd name="connsiteY0-116" fmla="*/ 0 h 1780540"/>
                <a:gd name="connsiteX1-117" fmla="*/ 2298700 w 7010400"/>
                <a:gd name="connsiteY1-118" fmla="*/ 952500 h 1780540"/>
                <a:gd name="connsiteX2-119" fmla="*/ 3225800 w 7010400"/>
                <a:gd name="connsiteY2-120" fmla="*/ 838200 h 1780540"/>
                <a:gd name="connsiteX3-121" fmla="*/ 4335780 w 7010400"/>
                <a:gd name="connsiteY3-122" fmla="*/ 873760 h 1780540"/>
                <a:gd name="connsiteX4-123" fmla="*/ 5613400 w 7010400"/>
                <a:gd name="connsiteY4-124" fmla="*/ 850900 h 1780540"/>
                <a:gd name="connsiteX5-125" fmla="*/ 6119494 w 7010400"/>
                <a:gd name="connsiteY5-126" fmla="*/ 1086977 h 1780540"/>
                <a:gd name="connsiteX6-127" fmla="*/ 6602095 w 7010400"/>
                <a:gd name="connsiteY6-128" fmla="*/ 1438592 h 1780540"/>
                <a:gd name="connsiteX7-129" fmla="*/ 7010400 w 7010400"/>
                <a:gd name="connsiteY7-130" fmla="*/ 1780540 h 1780540"/>
                <a:gd name="connsiteX0-131" fmla="*/ 0 w 7010400"/>
                <a:gd name="connsiteY0-132" fmla="*/ 0 h 1780540"/>
                <a:gd name="connsiteX1-133" fmla="*/ 2298700 w 7010400"/>
                <a:gd name="connsiteY1-134" fmla="*/ 952500 h 1780540"/>
                <a:gd name="connsiteX2-135" fmla="*/ 3225800 w 7010400"/>
                <a:gd name="connsiteY2-136" fmla="*/ 838200 h 1780540"/>
                <a:gd name="connsiteX3-137" fmla="*/ 4335780 w 7010400"/>
                <a:gd name="connsiteY3-138" fmla="*/ 873760 h 1780540"/>
                <a:gd name="connsiteX4-139" fmla="*/ 5264150 w 7010400"/>
                <a:gd name="connsiteY4-140" fmla="*/ 844550 h 1780540"/>
                <a:gd name="connsiteX5-141" fmla="*/ 6119494 w 7010400"/>
                <a:gd name="connsiteY5-142" fmla="*/ 1086977 h 1780540"/>
                <a:gd name="connsiteX6-143" fmla="*/ 6602095 w 7010400"/>
                <a:gd name="connsiteY6-144" fmla="*/ 1438592 h 1780540"/>
                <a:gd name="connsiteX7-145" fmla="*/ 7010400 w 7010400"/>
                <a:gd name="connsiteY7-146" fmla="*/ 1780540 h 1780540"/>
                <a:gd name="connsiteX0-147" fmla="*/ 0 w 7010400"/>
                <a:gd name="connsiteY0-148" fmla="*/ 0 h 1780540"/>
                <a:gd name="connsiteX1-149" fmla="*/ 2298700 w 7010400"/>
                <a:gd name="connsiteY1-150" fmla="*/ 952500 h 1780540"/>
                <a:gd name="connsiteX2-151" fmla="*/ 3225800 w 7010400"/>
                <a:gd name="connsiteY2-152" fmla="*/ 838200 h 1780540"/>
                <a:gd name="connsiteX3-153" fmla="*/ 4335780 w 7010400"/>
                <a:gd name="connsiteY3-154" fmla="*/ 873760 h 1780540"/>
                <a:gd name="connsiteX4-155" fmla="*/ 5264150 w 7010400"/>
                <a:gd name="connsiteY4-156" fmla="*/ 844550 h 1780540"/>
                <a:gd name="connsiteX5-157" fmla="*/ 6119494 w 7010400"/>
                <a:gd name="connsiteY5-158" fmla="*/ 1086977 h 1780540"/>
                <a:gd name="connsiteX6-159" fmla="*/ 6602095 w 7010400"/>
                <a:gd name="connsiteY6-160" fmla="*/ 1438592 h 1780540"/>
                <a:gd name="connsiteX7-161" fmla="*/ 7010400 w 7010400"/>
                <a:gd name="connsiteY7-162" fmla="*/ 1780540 h 1780540"/>
                <a:gd name="connsiteX0-163" fmla="*/ 0 w 7010400"/>
                <a:gd name="connsiteY0-164" fmla="*/ 0 h 1780540"/>
                <a:gd name="connsiteX1-165" fmla="*/ 2298700 w 7010400"/>
                <a:gd name="connsiteY1-166" fmla="*/ 952500 h 1780540"/>
                <a:gd name="connsiteX2-167" fmla="*/ 3225800 w 7010400"/>
                <a:gd name="connsiteY2-168" fmla="*/ 838200 h 1780540"/>
                <a:gd name="connsiteX3-169" fmla="*/ 4335780 w 7010400"/>
                <a:gd name="connsiteY3-170" fmla="*/ 873760 h 1780540"/>
                <a:gd name="connsiteX4-171" fmla="*/ 5264150 w 7010400"/>
                <a:gd name="connsiteY4-172" fmla="*/ 844550 h 1780540"/>
                <a:gd name="connsiteX5-173" fmla="*/ 6119494 w 7010400"/>
                <a:gd name="connsiteY5-174" fmla="*/ 1086977 h 1780540"/>
                <a:gd name="connsiteX6-175" fmla="*/ 6602095 w 7010400"/>
                <a:gd name="connsiteY6-176" fmla="*/ 1438592 h 1780540"/>
                <a:gd name="connsiteX7-177" fmla="*/ 7010400 w 7010400"/>
                <a:gd name="connsiteY7-178" fmla="*/ 1780540 h 1780540"/>
                <a:gd name="connsiteX0-179" fmla="*/ 0 w 7010400"/>
                <a:gd name="connsiteY0-180" fmla="*/ 0 h 1780540"/>
                <a:gd name="connsiteX1-181" fmla="*/ 1866900 w 7010400"/>
                <a:gd name="connsiteY1-182" fmla="*/ 876300 h 1780540"/>
                <a:gd name="connsiteX2-183" fmla="*/ 3225800 w 7010400"/>
                <a:gd name="connsiteY2-184" fmla="*/ 838200 h 1780540"/>
                <a:gd name="connsiteX3-185" fmla="*/ 4335780 w 7010400"/>
                <a:gd name="connsiteY3-186" fmla="*/ 873760 h 1780540"/>
                <a:gd name="connsiteX4-187" fmla="*/ 5264150 w 7010400"/>
                <a:gd name="connsiteY4-188" fmla="*/ 844550 h 1780540"/>
                <a:gd name="connsiteX5-189" fmla="*/ 6119494 w 7010400"/>
                <a:gd name="connsiteY5-190" fmla="*/ 1086977 h 1780540"/>
                <a:gd name="connsiteX6-191" fmla="*/ 6602095 w 7010400"/>
                <a:gd name="connsiteY6-192" fmla="*/ 1438592 h 1780540"/>
                <a:gd name="connsiteX7-193" fmla="*/ 7010400 w 7010400"/>
                <a:gd name="connsiteY7-194" fmla="*/ 1780540 h 1780540"/>
                <a:gd name="connsiteX0-195" fmla="*/ 0 w 7010400"/>
                <a:gd name="connsiteY0-196" fmla="*/ 0 h 1780540"/>
                <a:gd name="connsiteX1-197" fmla="*/ 1866900 w 7010400"/>
                <a:gd name="connsiteY1-198" fmla="*/ 876300 h 1780540"/>
                <a:gd name="connsiteX2-199" fmla="*/ 3225800 w 7010400"/>
                <a:gd name="connsiteY2-200" fmla="*/ 838200 h 1780540"/>
                <a:gd name="connsiteX3-201" fmla="*/ 4335780 w 7010400"/>
                <a:gd name="connsiteY3-202" fmla="*/ 873760 h 1780540"/>
                <a:gd name="connsiteX4-203" fmla="*/ 5264150 w 7010400"/>
                <a:gd name="connsiteY4-204" fmla="*/ 844550 h 1780540"/>
                <a:gd name="connsiteX5-205" fmla="*/ 6119494 w 7010400"/>
                <a:gd name="connsiteY5-206" fmla="*/ 1086977 h 1780540"/>
                <a:gd name="connsiteX6-207" fmla="*/ 6602095 w 7010400"/>
                <a:gd name="connsiteY6-208" fmla="*/ 1438592 h 1780540"/>
                <a:gd name="connsiteX7-209" fmla="*/ 7010400 w 7010400"/>
                <a:gd name="connsiteY7-210" fmla="*/ 1780540 h 1780540"/>
                <a:gd name="connsiteX0-211" fmla="*/ 0 w 5721266"/>
                <a:gd name="connsiteY0-212" fmla="*/ 0 h 1140610"/>
                <a:gd name="connsiteX1-213" fmla="*/ 577766 w 5721266"/>
                <a:gd name="connsiteY1-214" fmla="*/ 236370 h 1140610"/>
                <a:gd name="connsiteX2-215" fmla="*/ 1936666 w 5721266"/>
                <a:gd name="connsiteY2-216" fmla="*/ 198270 h 1140610"/>
                <a:gd name="connsiteX3-217" fmla="*/ 3046646 w 5721266"/>
                <a:gd name="connsiteY3-218" fmla="*/ 233830 h 1140610"/>
                <a:gd name="connsiteX4-219" fmla="*/ 3975016 w 5721266"/>
                <a:gd name="connsiteY4-220" fmla="*/ 204620 h 1140610"/>
                <a:gd name="connsiteX5-221" fmla="*/ 4830360 w 5721266"/>
                <a:gd name="connsiteY5-222" fmla="*/ 447047 h 1140610"/>
                <a:gd name="connsiteX6-223" fmla="*/ 5312961 w 5721266"/>
                <a:gd name="connsiteY6-224" fmla="*/ 798662 h 1140610"/>
                <a:gd name="connsiteX7-225" fmla="*/ 5721266 w 5721266"/>
                <a:gd name="connsiteY7-226" fmla="*/ 1140610 h 1140610"/>
                <a:gd name="connsiteX0-227" fmla="*/ 0 w 5721266"/>
                <a:gd name="connsiteY0-228" fmla="*/ 0 h 1140610"/>
                <a:gd name="connsiteX1-229" fmla="*/ 1226970 w 5721266"/>
                <a:gd name="connsiteY1-230" fmla="*/ 245645 h 1140610"/>
                <a:gd name="connsiteX2-231" fmla="*/ 1936666 w 5721266"/>
                <a:gd name="connsiteY2-232" fmla="*/ 198270 h 1140610"/>
                <a:gd name="connsiteX3-233" fmla="*/ 3046646 w 5721266"/>
                <a:gd name="connsiteY3-234" fmla="*/ 233830 h 1140610"/>
                <a:gd name="connsiteX4-235" fmla="*/ 3975016 w 5721266"/>
                <a:gd name="connsiteY4-236" fmla="*/ 204620 h 1140610"/>
                <a:gd name="connsiteX5-237" fmla="*/ 4830360 w 5721266"/>
                <a:gd name="connsiteY5-238" fmla="*/ 447047 h 1140610"/>
                <a:gd name="connsiteX6-239" fmla="*/ 5312961 w 5721266"/>
                <a:gd name="connsiteY6-240" fmla="*/ 798662 h 1140610"/>
                <a:gd name="connsiteX7-241" fmla="*/ 5721266 w 5721266"/>
                <a:gd name="connsiteY7-242" fmla="*/ 1140610 h 1140610"/>
                <a:gd name="connsiteX0-243" fmla="*/ 0 w 5721266"/>
                <a:gd name="connsiteY0-244" fmla="*/ 0 h 1140610"/>
                <a:gd name="connsiteX1-245" fmla="*/ 1226970 w 5721266"/>
                <a:gd name="connsiteY1-246" fmla="*/ 245645 h 1140610"/>
                <a:gd name="connsiteX2-247" fmla="*/ 1936666 w 5721266"/>
                <a:gd name="connsiteY2-248" fmla="*/ 198270 h 1140610"/>
                <a:gd name="connsiteX3-249" fmla="*/ 3046646 w 5721266"/>
                <a:gd name="connsiteY3-250" fmla="*/ 233830 h 1140610"/>
                <a:gd name="connsiteX4-251" fmla="*/ 3975016 w 5721266"/>
                <a:gd name="connsiteY4-252" fmla="*/ 204620 h 1140610"/>
                <a:gd name="connsiteX5-253" fmla="*/ 4830360 w 5721266"/>
                <a:gd name="connsiteY5-254" fmla="*/ 447047 h 1140610"/>
                <a:gd name="connsiteX6-255" fmla="*/ 5312961 w 5721266"/>
                <a:gd name="connsiteY6-256" fmla="*/ 798662 h 1140610"/>
                <a:gd name="connsiteX7-257" fmla="*/ 5721266 w 5721266"/>
                <a:gd name="connsiteY7-258" fmla="*/ 1140610 h 1140610"/>
                <a:gd name="connsiteX0-259" fmla="*/ 0 w 5721266"/>
                <a:gd name="connsiteY0-260" fmla="*/ 0 h 1140610"/>
                <a:gd name="connsiteX1-261" fmla="*/ 1226970 w 5721266"/>
                <a:gd name="connsiteY1-262" fmla="*/ 245645 h 1140610"/>
                <a:gd name="connsiteX2-263" fmla="*/ 1936666 w 5721266"/>
                <a:gd name="connsiteY2-264" fmla="*/ 198270 h 1140610"/>
                <a:gd name="connsiteX3-265" fmla="*/ 3046646 w 5721266"/>
                <a:gd name="connsiteY3-266" fmla="*/ 233830 h 1140610"/>
                <a:gd name="connsiteX4-267" fmla="*/ 3975016 w 5721266"/>
                <a:gd name="connsiteY4-268" fmla="*/ 204620 h 1140610"/>
                <a:gd name="connsiteX5-269" fmla="*/ 4830360 w 5721266"/>
                <a:gd name="connsiteY5-270" fmla="*/ 447047 h 1140610"/>
                <a:gd name="connsiteX6-271" fmla="*/ 5312961 w 5721266"/>
                <a:gd name="connsiteY6-272" fmla="*/ 798662 h 1140610"/>
                <a:gd name="connsiteX7-273" fmla="*/ 5721266 w 5721266"/>
                <a:gd name="connsiteY7-274" fmla="*/ 1140610 h 1140610"/>
                <a:gd name="connsiteX0-275" fmla="*/ 0 w 5721266"/>
                <a:gd name="connsiteY0-276" fmla="*/ 0 h 1140610"/>
                <a:gd name="connsiteX1-277" fmla="*/ 1226970 w 5721266"/>
                <a:gd name="connsiteY1-278" fmla="*/ 245645 h 1140610"/>
                <a:gd name="connsiteX2-279" fmla="*/ 3046646 w 5721266"/>
                <a:gd name="connsiteY2-280" fmla="*/ 233830 h 1140610"/>
                <a:gd name="connsiteX3-281" fmla="*/ 3975016 w 5721266"/>
                <a:gd name="connsiteY3-282" fmla="*/ 204620 h 1140610"/>
                <a:gd name="connsiteX4-283" fmla="*/ 4830360 w 5721266"/>
                <a:gd name="connsiteY4-284" fmla="*/ 447047 h 1140610"/>
                <a:gd name="connsiteX5-285" fmla="*/ 5312961 w 5721266"/>
                <a:gd name="connsiteY5-286" fmla="*/ 798662 h 1140610"/>
                <a:gd name="connsiteX6-287" fmla="*/ 5721266 w 5721266"/>
                <a:gd name="connsiteY6-288" fmla="*/ 1140610 h 1140610"/>
                <a:gd name="connsiteX0-289" fmla="*/ 0 w 5721266"/>
                <a:gd name="connsiteY0-290" fmla="*/ 0 h 1140610"/>
                <a:gd name="connsiteX1-291" fmla="*/ 1834439 w 5721266"/>
                <a:gd name="connsiteY1-292" fmla="*/ 259557 h 1140610"/>
                <a:gd name="connsiteX2-293" fmla="*/ 3046646 w 5721266"/>
                <a:gd name="connsiteY2-294" fmla="*/ 233830 h 1140610"/>
                <a:gd name="connsiteX3-295" fmla="*/ 3975016 w 5721266"/>
                <a:gd name="connsiteY3-296" fmla="*/ 204620 h 1140610"/>
                <a:gd name="connsiteX4-297" fmla="*/ 4830360 w 5721266"/>
                <a:gd name="connsiteY4-298" fmla="*/ 447047 h 1140610"/>
                <a:gd name="connsiteX5-299" fmla="*/ 5312961 w 5721266"/>
                <a:gd name="connsiteY5-300" fmla="*/ 798662 h 1140610"/>
                <a:gd name="connsiteX6-301" fmla="*/ 5721266 w 5721266"/>
                <a:gd name="connsiteY6-302" fmla="*/ 1140610 h 1140610"/>
                <a:gd name="connsiteX0-303" fmla="*/ 0 w 5721266"/>
                <a:gd name="connsiteY0-304" fmla="*/ 0 h 1140610"/>
                <a:gd name="connsiteX1-305" fmla="*/ 1834439 w 5721266"/>
                <a:gd name="connsiteY1-306" fmla="*/ 259557 h 1140610"/>
                <a:gd name="connsiteX2-307" fmla="*/ 3046646 w 5721266"/>
                <a:gd name="connsiteY2-308" fmla="*/ 233830 h 1140610"/>
                <a:gd name="connsiteX3-309" fmla="*/ 3975016 w 5721266"/>
                <a:gd name="connsiteY3-310" fmla="*/ 204620 h 1140610"/>
                <a:gd name="connsiteX4-311" fmla="*/ 4830360 w 5721266"/>
                <a:gd name="connsiteY4-312" fmla="*/ 447047 h 1140610"/>
                <a:gd name="connsiteX5-313" fmla="*/ 5312961 w 5721266"/>
                <a:gd name="connsiteY5-314" fmla="*/ 798662 h 1140610"/>
                <a:gd name="connsiteX6-315" fmla="*/ 5721266 w 5721266"/>
                <a:gd name="connsiteY6-316" fmla="*/ 1140610 h 1140610"/>
                <a:gd name="connsiteX0-317" fmla="*/ 0 w 5721266"/>
                <a:gd name="connsiteY0-318" fmla="*/ 0 h 1140610"/>
                <a:gd name="connsiteX1-319" fmla="*/ 1834439 w 5721266"/>
                <a:gd name="connsiteY1-320" fmla="*/ 259557 h 1140610"/>
                <a:gd name="connsiteX2-321" fmla="*/ 3046646 w 5721266"/>
                <a:gd name="connsiteY2-322" fmla="*/ 233830 h 1140610"/>
                <a:gd name="connsiteX3-323" fmla="*/ 4830360 w 5721266"/>
                <a:gd name="connsiteY3-324" fmla="*/ 447047 h 1140610"/>
                <a:gd name="connsiteX4-325" fmla="*/ 5312961 w 5721266"/>
                <a:gd name="connsiteY4-326" fmla="*/ 798662 h 1140610"/>
                <a:gd name="connsiteX5-327" fmla="*/ 5721266 w 5721266"/>
                <a:gd name="connsiteY5-328" fmla="*/ 1140610 h 1140610"/>
                <a:gd name="connsiteX0-329" fmla="*/ 0 w 5721266"/>
                <a:gd name="connsiteY0-330" fmla="*/ 0 h 1140610"/>
                <a:gd name="connsiteX1-331" fmla="*/ 1834439 w 5721266"/>
                <a:gd name="connsiteY1-332" fmla="*/ 259557 h 1140610"/>
                <a:gd name="connsiteX2-333" fmla="*/ 3046646 w 5721266"/>
                <a:gd name="connsiteY2-334" fmla="*/ 233830 h 1140610"/>
                <a:gd name="connsiteX3-335" fmla="*/ 4813666 w 5721266"/>
                <a:gd name="connsiteY3-336" fmla="*/ 447047 h 1140610"/>
                <a:gd name="connsiteX4-337" fmla="*/ 5312961 w 5721266"/>
                <a:gd name="connsiteY4-338" fmla="*/ 798662 h 1140610"/>
                <a:gd name="connsiteX5-339" fmla="*/ 5721266 w 5721266"/>
                <a:gd name="connsiteY5-340" fmla="*/ 1140610 h 1140610"/>
                <a:gd name="connsiteX0-341" fmla="*/ 0 w 5721266"/>
                <a:gd name="connsiteY0-342" fmla="*/ 0 h 1140610"/>
                <a:gd name="connsiteX1-343" fmla="*/ 1834439 w 5721266"/>
                <a:gd name="connsiteY1-344" fmla="*/ 259557 h 1140610"/>
                <a:gd name="connsiteX2-345" fmla="*/ 3046646 w 5721266"/>
                <a:gd name="connsiteY2-346" fmla="*/ 233830 h 1140610"/>
                <a:gd name="connsiteX3-347" fmla="*/ 4813666 w 5721266"/>
                <a:gd name="connsiteY3-348" fmla="*/ 447047 h 1140610"/>
                <a:gd name="connsiteX4-349" fmla="*/ 5312961 w 5721266"/>
                <a:gd name="connsiteY4-350" fmla="*/ 798662 h 1140610"/>
                <a:gd name="connsiteX5-351" fmla="*/ 5721266 w 5721266"/>
                <a:gd name="connsiteY5-352" fmla="*/ 1140610 h 1140610"/>
                <a:gd name="connsiteX0-353" fmla="*/ 0 w 5721266"/>
                <a:gd name="connsiteY0-354" fmla="*/ 0 h 1140610"/>
                <a:gd name="connsiteX1-355" fmla="*/ 1834439 w 5721266"/>
                <a:gd name="connsiteY1-356" fmla="*/ 259557 h 1140610"/>
                <a:gd name="connsiteX2-357" fmla="*/ 3046646 w 5721266"/>
                <a:gd name="connsiteY2-358" fmla="*/ 233830 h 1140610"/>
                <a:gd name="connsiteX3-359" fmla="*/ 4813666 w 5721266"/>
                <a:gd name="connsiteY3-360" fmla="*/ 447047 h 1140610"/>
                <a:gd name="connsiteX4-361" fmla="*/ 5312961 w 5721266"/>
                <a:gd name="connsiteY4-362" fmla="*/ 798662 h 1140610"/>
                <a:gd name="connsiteX5-363" fmla="*/ 5721266 w 5721266"/>
                <a:gd name="connsiteY5-364" fmla="*/ 1140610 h 1140610"/>
                <a:gd name="connsiteX0-365" fmla="*/ 0 w 5721266"/>
                <a:gd name="connsiteY0-366" fmla="*/ 0 h 1140610"/>
                <a:gd name="connsiteX1-367" fmla="*/ 1834439 w 5721266"/>
                <a:gd name="connsiteY1-368" fmla="*/ 259557 h 1140610"/>
                <a:gd name="connsiteX2-369" fmla="*/ 3046646 w 5721266"/>
                <a:gd name="connsiteY2-370" fmla="*/ 233830 h 1140610"/>
                <a:gd name="connsiteX3-371" fmla="*/ 4563259 w 5721266"/>
                <a:gd name="connsiteY3-372" fmla="*/ 319061 h 1140610"/>
                <a:gd name="connsiteX4-373" fmla="*/ 5312961 w 5721266"/>
                <a:gd name="connsiteY4-374" fmla="*/ 798662 h 1140610"/>
                <a:gd name="connsiteX5-375" fmla="*/ 5721266 w 5721266"/>
                <a:gd name="connsiteY5-376" fmla="*/ 1140610 h 1140610"/>
                <a:gd name="connsiteX0-377" fmla="*/ 0 w 5721266"/>
                <a:gd name="connsiteY0-378" fmla="*/ 0 h 1140610"/>
                <a:gd name="connsiteX1-379" fmla="*/ 1834439 w 5721266"/>
                <a:gd name="connsiteY1-380" fmla="*/ 259557 h 1140610"/>
                <a:gd name="connsiteX2-381" fmla="*/ 3046646 w 5721266"/>
                <a:gd name="connsiteY2-382" fmla="*/ 233830 h 1140610"/>
                <a:gd name="connsiteX3-383" fmla="*/ 4563259 w 5721266"/>
                <a:gd name="connsiteY3-384" fmla="*/ 319061 h 1140610"/>
                <a:gd name="connsiteX4-385" fmla="*/ 5274009 w 5721266"/>
                <a:gd name="connsiteY4-386" fmla="*/ 809791 h 1140610"/>
                <a:gd name="connsiteX5-387" fmla="*/ 5721266 w 5721266"/>
                <a:gd name="connsiteY5-388" fmla="*/ 1140610 h 1140610"/>
                <a:gd name="connsiteX0-389" fmla="*/ 0 w 5721266"/>
                <a:gd name="connsiteY0-390" fmla="*/ 0 h 1140610"/>
                <a:gd name="connsiteX1-391" fmla="*/ 1834439 w 5721266"/>
                <a:gd name="connsiteY1-392" fmla="*/ 259557 h 1140610"/>
                <a:gd name="connsiteX2-393" fmla="*/ 3046646 w 5721266"/>
                <a:gd name="connsiteY2-394" fmla="*/ 233830 h 1140610"/>
                <a:gd name="connsiteX3-395" fmla="*/ 4513178 w 5721266"/>
                <a:gd name="connsiteY3-396" fmla="*/ 341319 h 1140610"/>
                <a:gd name="connsiteX4-397" fmla="*/ 5274009 w 5721266"/>
                <a:gd name="connsiteY4-398" fmla="*/ 809791 h 1140610"/>
                <a:gd name="connsiteX5-399" fmla="*/ 5721266 w 5721266"/>
                <a:gd name="connsiteY5-400" fmla="*/ 1140610 h 1140610"/>
                <a:gd name="connsiteX0-401" fmla="*/ 0 w 5721266"/>
                <a:gd name="connsiteY0-402" fmla="*/ 0 h 1140610"/>
                <a:gd name="connsiteX1-403" fmla="*/ 1834439 w 5721266"/>
                <a:gd name="connsiteY1-404" fmla="*/ 259557 h 1140610"/>
                <a:gd name="connsiteX2-405" fmla="*/ 3046646 w 5721266"/>
                <a:gd name="connsiteY2-406" fmla="*/ 233830 h 1140610"/>
                <a:gd name="connsiteX3-407" fmla="*/ 4513178 w 5721266"/>
                <a:gd name="connsiteY3-408" fmla="*/ 341319 h 1140610"/>
                <a:gd name="connsiteX4-409" fmla="*/ 5274009 w 5721266"/>
                <a:gd name="connsiteY4-410" fmla="*/ 809791 h 1140610"/>
                <a:gd name="connsiteX5-411" fmla="*/ 5721266 w 5721266"/>
                <a:gd name="connsiteY5-412" fmla="*/ 1140610 h 1140610"/>
                <a:gd name="connsiteX0-413" fmla="*/ 0 w 5721266"/>
                <a:gd name="connsiteY0-414" fmla="*/ 0 h 1140610"/>
                <a:gd name="connsiteX1-415" fmla="*/ 1834439 w 5721266"/>
                <a:gd name="connsiteY1-416" fmla="*/ 259557 h 1140610"/>
                <a:gd name="connsiteX2-417" fmla="*/ 3046646 w 5721266"/>
                <a:gd name="connsiteY2-418" fmla="*/ 233830 h 1140610"/>
                <a:gd name="connsiteX3-419" fmla="*/ 4513178 w 5721266"/>
                <a:gd name="connsiteY3-420" fmla="*/ 341319 h 1140610"/>
                <a:gd name="connsiteX4-421" fmla="*/ 5274009 w 5721266"/>
                <a:gd name="connsiteY4-422" fmla="*/ 809791 h 1140610"/>
                <a:gd name="connsiteX5-423" fmla="*/ 5721266 w 5721266"/>
                <a:gd name="connsiteY5-424" fmla="*/ 1140610 h 1140610"/>
                <a:gd name="connsiteX0-425" fmla="*/ 0 w 5721266"/>
                <a:gd name="connsiteY0-426" fmla="*/ 0 h 1140610"/>
                <a:gd name="connsiteX1-427" fmla="*/ 1617420 w 5721266"/>
                <a:gd name="connsiteY1-428" fmla="*/ 276251 h 1140610"/>
                <a:gd name="connsiteX2-429" fmla="*/ 3046646 w 5721266"/>
                <a:gd name="connsiteY2-430" fmla="*/ 233830 h 1140610"/>
                <a:gd name="connsiteX3-431" fmla="*/ 4513178 w 5721266"/>
                <a:gd name="connsiteY3-432" fmla="*/ 341319 h 1140610"/>
                <a:gd name="connsiteX4-433" fmla="*/ 5274009 w 5721266"/>
                <a:gd name="connsiteY4-434" fmla="*/ 809791 h 1140610"/>
                <a:gd name="connsiteX5-435" fmla="*/ 5721266 w 5721266"/>
                <a:gd name="connsiteY5-436" fmla="*/ 1140610 h 1140610"/>
                <a:gd name="connsiteX0-437" fmla="*/ 0 w 5721266"/>
                <a:gd name="connsiteY0-438" fmla="*/ 0 h 1140610"/>
                <a:gd name="connsiteX1-439" fmla="*/ 1617420 w 5721266"/>
                <a:gd name="connsiteY1-440" fmla="*/ 276251 h 1140610"/>
                <a:gd name="connsiteX2-441" fmla="*/ 3046646 w 5721266"/>
                <a:gd name="connsiteY2-442" fmla="*/ 233830 h 1140610"/>
                <a:gd name="connsiteX3-443" fmla="*/ 4513178 w 5721266"/>
                <a:gd name="connsiteY3-444" fmla="*/ 341319 h 1140610"/>
                <a:gd name="connsiteX4-445" fmla="*/ 5274009 w 5721266"/>
                <a:gd name="connsiteY4-446" fmla="*/ 809791 h 1140610"/>
                <a:gd name="connsiteX5-447" fmla="*/ 5721266 w 5721266"/>
                <a:gd name="connsiteY5-448" fmla="*/ 1140610 h 1140610"/>
                <a:gd name="connsiteX0-449" fmla="*/ 0 w 7985365"/>
                <a:gd name="connsiteY0-450" fmla="*/ 0 h 1192778"/>
                <a:gd name="connsiteX1-451" fmla="*/ 1617420 w 7985365"/>
                <a:gd name="connsiteY1-452" fmla="*/ 276251 h 1192778"/>
                <a:gd name="connsiteX2-453" fmla="*/ 3046646 w 7985365"/>
                <a:gd name="connsiteY2-454" fmla="*/ 233830 h 1192778"/>
                <a:gd name="connsiteX3-455" fmla="*/ 4513178 w 7985365"/>
                <a:gd name="connsiteY3-456" fmla="*/ 341319 h 1192778"/>
                <a:gd name="connsiteX4-457" fmla="*/ 5274009 w 7985365"/>
                <a:gd name="connsiteY4-458" fmla="*/ 809791 h 1192778"/>
                <a:gd name="connsiteX5-459" fmla="*/ 7985365 w 7985365"/>
                <a:gd name="connsiteY5-460" fmla="*/ 1192778 h 1192778"/>
                <a:gd name="connsiteX0-461" fmla="*/ 0 w 7985365"/>
                <a:gd name="connsiteY0-462" fmla="*/ 0 h 1260210"/>
                <a:gd name="connsiteX1-463" fmla="*/ 1617420 w 7985365"/>
                <a:gd name="connsiteY1-464" fmla="*/ 276251 h 1260210"/>
                <a:gd name="connsiteX2-465" fmla="*/ 3046646 w 7985365"/>
                <a:gd name="connsiteY2-466" fmla="*/ 233830 h 1260210"/>
                <a:gd name="connsiteX3-467" fmla="*/ 4513178 w 7985365"/>
                <a:gd name="connsiteY3-468" fmla="*/ 341319 h 1260210"/>
                <a:gd name="connsiteX4-469" fmla="*/ 5795691 w 7985365"/>
                <a:gd name="connsiteY4-470" fmla="*/ 1220181 h 1260210"/>
                <a:gd name="connsiteX5-471" fmla="*/ 7985365 w 7985365"/>
                <a:gd name="connsiteY5-472" fmla="*/ 1192778 h 1260210"/>
                <a:gd name="connsiteX0-473" fmla="*/ 0 w 7985365"/>
                <a:gd name="connsiteY0-474" fmla="*/ 0 h 1263168"/>
                <a:gd name="connsiteX1-475" fmla="*/ 1617420 w 7985365"/>
                <a:gd name="connsiteY1-476" fmla="*/ 276251 h 1263168"/>
                <a:gd name="connsiteX2-477" fmla="*/ 3046646 w 7985365"/>
                <a:gd name="connsiteY2-478" fmla="*/ 233830 h 1263168"/>
                <a:gd name="connsiteX3-479" fmla="*/ 4513178 w 7985365"/>
                <a:gd name="connsiteY3-480" fmla="*/ 341319 h 1263168"/>
                <a:gd name="connsiteX4-481" fmla="*/ 5795691 w 7985365"/>
                <a:gd name="connsiteY4-482" fmla="*/ 1220181 h 1263168"/>
                <a:gd name="connsiteX5-483" fmla="*/ 7985365 w 7985365"/>
                <a:gd name="connsiteY5-484" fmla="*/ 1192778 h 1263168"/>
                <a:gd name="connsiteX0-485" fmla="*/ 0 w 7985365"/>
                <a:gd name="connsiteY0-486" fmla="*/ 0 h 1263168"/>
                <a:gd name="connsiteX1-487" fmla="*/ 1617420 w 7985365"/>
                <a:gd name="connsiteY1-488" fmla="*/ 276251 h 1263168"/>
                <a:gd name="connsiteX2-489" fmla="*/ 3046646 w 7985365"/>
                <a:gd name="connsiteY2-490" fmla="*/ 233830 h 1263168"/>
                <a:gd name="connsiteX3-491" fmla="*/ 4513178 w 7985365"/>
                <a:gd name="connsiteY3-492" fmla="*/ 341319 h 1263168"/>
                <a:gd name="connsiteX4-493" fmla="*/ 5795691 w 7985365"/>
                <a:gd name="connsiteY4-494" fmla="*/ 1220181 h 1263168"/>
                <a:gd name="connsiteX5-495" fmla="*/ 7985365 w 7985365"/>
                <a:gd name="connsiteY5-496" fmla="*/ 1192778 h 1263168"/>
                <a:gd name="connsiteX0-497" fmla="*/ 0 w 7985365"/>
                <a:gd name="connsiteY0-498" fmla="*/ 0 h 1246059"/>
                <a:gd name="connsiteX1-499" fmla="*/ 1617420 w 7985365"/>
                <a:gd name="connsiteY1-500" fmla="*/ 276251 h 1246059"/>
                <a:gd name="connsiteX2-501" fmla="*/ 3046646 w 7985365"/>
                <a:gd name="connsiteY2-502" fmla="*/ 233830 h 1246059"/>
                <a:gd name="connsiteX3-503" fmla="*/ 4513178 w 7985365"/>
                <a:gd name="connsiteY3-504" fmla="*/ 341319 h 1246059"/>
                <a:gd name="connsiteX4-505" fmla="*/ 5816559 w 7985365"/>
                <a:gd name="connsiteY4-506" fmla="*/ 1199314 h 1246059"/>
                <a:gd name="connsiteX5-507" fmla="*/ 7985365 w 7985365"/>
                <a:gd name="connsiteY5-508" fmla="*/ 1192778 h 1246059"/>
                <a:gd name="connsiteX0-509" fmla="*/ 0 w 7985365"/>
                <a:gd name="connsiteY0-510" fmla="*/ 0 h 1246059"/>
                <a:gd name="connsiteX1-511" fmla="*/ 1617420 w 7985365"/>
                <a:gd name="connsiteY1-512" fmla="*/ 276251 h 1246059"/>
                <a:gd name="connsiteX2-513" fmla="*/ 3046646 w 7985365"/>
                <a:gd name="connsiteY2-514" fmla="*/ 233830 h 1246059"/>
                <a:gd name="connsiteX3-515" fmla="*/ 4513178 w 7985365"/>
                <a:gd name="connsiteY3-516" fmla="*/ 341319 h 1246059"/>
                <a:gd name="connsiteX4-517" fmla="*/ 5816559 w 7985365"/>
                <a:gd name="connsiteY4-518" fmla="*/ 1199314 h 1246059"/>
                <a:gd name="connsiteX5-519" fmla="*/ 7985365 w 7985365"/>
                <a:gd name="connsiteY5-520" fmla="*/ 1192778 h 1246059"/>
                <a:gd name="connsiteX0-521" fmla="*/ 0 w 7985365"/>
                <a:gd name="connsiteY0-522" fmla="*/ 0 h 1246059"/>
                <a:gd name="connsiteX1-523" fmla="*/ 1617420 w 7985365"/>
                <a:gd name="connsiteY1-524" fmla="*/ 276251 h 1246059"/>
                <a:gd name="connsiteX2-525" fmla="*/ 3046646 w 7985365"/>
                <a:gd name="connsiteY2-526" fmla="*/ 233830 h 1246059"/>
                <a:gd name="connsiteX3-527" fmla="*/ 4513178 w 7985365"/>
                <a:gd name="connsiteY3-528" fmla="*/ 341319 h 1246059"/>
                <a:gd name="connsiteX4-529" fmla="*/ 5816559 w 7985365"/>
                <a:gd name="connsiteY4-530" fmla="*/ 1199314 h 1246059"/>
                <a:gd name="connsiteX5-531" fmla="*/ 7985365 w 7985365"/>
                <a:gd name="connsiteY5-532" fmla="*/ 1192778 h 1246059"/>
                <a:gd name="connsiteX0-533" fmla="*/ 0 w 7985365"/>
                <a:gd name="connsiteY0-534" fmla="*/ 0 h 1246059"/>
                <a:gd name="connsiteX1-535" fmla="*/ 1617420 w 7985365"/>
                <a:gd name="connsiteY1-536" fmla="*/ 276251 h 1246059"/>
                <a:gd name="connsiteX2-537" fmla="*/ 3046646 w 7985365"/>
                <a:gd name="connsiteY2-538" fmla="*/ 233830 h 1246059"/>
                <a:gd name="connsiteX3-539" fmla="*/ 4520134 w 7985365"/>
                <a:gd name="connsiteY3-540" fmla="*/ 310018 h 1246059"/>
                <a:gd name="connsiteX4-541" fmla="*/ 5816559 w 7985365"/>
                <a:gd name="connsiteY4-542" fmla="*/ 1199314 h 1246059"/>
                <a:gd name="connsiteX5-543" fmla="*/ 7985365 w 7985365"/>
                <a:gd name="connsiteY5-544" fmla="*/ 1192778 h 1246059"/>
                <a:gd name="connsiteX0-545" fmla="*/ 0 w 7985365"/>
                <a:gd name="connsiteY0-546" fmla="*/ 0 h 1237766"/>
                <a:gd name="connsiteX1-547" fmla="*/ 1617420 w 7985365"/>
                <a:gd name="connsiteY1-548" fmla="*/ 276251 h 1237766"/>
                <a:gd name="connsiteX2-549" fmla="*/ 3046646 w 7985365"/>
                <a:gd name="connsiteY2-550" fmla="*/ 233830 h 1237766"/>
                <a:gd name="connsiteX3-551" fmla="*/ 4520134 w 7985365"/>
                <a:gd name="connsiteY3-552" fmla="*/ 310018 h 1237766"/>
                <a:gd name="connsiteX4-553" fmla="*/ 5830471 w 7985365"/>
                <a:gd name="connsiteY4-554" fmla="*/ 1188881 h 1237766"/>
                <a:gd name="connsiteX5-555" fmla="*/ 7985365 w 7985365"/>
                <a:gd name="connsiteY5-556" fmla="*/ 1192778 h 1237766"/>
                <a:gd name="connsiteX0-557" fmla="*/ 0 w 7985365"/>
                <a:gd name="connsiteY0-558" fmla="*/ 0 h 1237766"/>
                <a:gd name="connsiteX1-559" fmla="*/ 1617420 w 7985365"/>
                <a:gd name="connsiteY1-560" fmla="*/ 276251 h 1237766"/>
                <a:gd name="connsiteX2-561" fmla="*/ 3046646 w 7985365"/>
                <a:gd name="connsiteY2-562" fmla="*/ 233830 h 1237766"/>
                <a:gd name="connsiteX3-563" fmla="*/ 4520134 w 7985365"/>
                <a:gd name="connsiteY3-564" fmla="*/ 310018 h 1237766"/>
                <a:gd name="connsiteX4-565" fmla="*/ 5830471 w 7985365"/>
                <a:gd name="connsiteY4-566" fmla="*/ 1188881 h 1237766"/>
                <a:gd name="connsiteX5-567" fmla="*/ 7985365 w 7985365"/>
                <a:gd name="connsiteY5-568" fmla="*/ 1192778 h 1237766"/>
                <a:gd name="connsiteX0" fmla="*/ 0 w 5830471"/>
                <a:gd name="connsiteY0" fmla="*/ 0 h 1188881"/>
                <a:gd name="connsiteX1" fmla="*/ 1617420 w 5830471"/>
                <a:gd name="connsiteY1" fmla="*/ 276251 h 1188881"/>
                <a:gd name="connsiteX2" fmla="*/ 3046646 w 5830471"/>
                <a:gd name="connsiteY2" fmla="*/ 233830 h 1188881"/>
                <a:gd name="connsiteX3" fmla="*/ 4520134 w 5830471"/>
                <a:gd name="connsiteY3" fmla="*/ 310018 h 1188881"/>
                <a:gd name="connsiteX4" fmla="*/ 5830471 w 5830471"/>
                <a:gd name="connsiteY4" fmla="*/ 1188881 h 1188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0471" h="1188881">
                  <a:moveTo>
                    <a:pt x="0" y="0"/>
                  </a:moveTo>
                  <a:cubicBezTo>
                    <a:pt x="880533" y="406400"/>
                    <a:pt x="1213351" y="318215"/>
                    <a:pt x="1617420" y="276251"/>
                  </a:cubicBezTo>
                  <a:cubicBezTo>
                    <a:pt x="2021489" y="234287"/>
                    <a:pt x="2562860" y="228202"/>
                    <a:pt x="3046646" y="233830"/>
                  </a:cubicBezTo>
                  <a:cubicBezTo>
                    <a:pt x="3530432" y="239458"/>
                    <a:pt x="4101375" y="133454"/>
                    <a:pt x="4520134" y="310018"/>
                  </a:cubicBezTo>
                  <a:cubicBezTo>
                    <a:pt x="4938893" y="486582"/>
                    <a:pt x="5375238" y="1006512"/>
                    <a:pt x="5830471" y="1188881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headEnd type="arrow" w="sm" len="sm"/>
              <a:tailEnd type="arrow" w="sm" len="sm"/>
            </a:ln>
            <a:effectLst>
              <a:outerShdw blurRad="50800" dist="635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99" name="矩形: 圆角 53">
              <a:extLst>
                <a:ext uri="{FF2B5EF4-FFF2-40B4-BE49-F238E27FC236}">
                  <a16:creationId xmlns:a16="http://schemas.microsoft.com/office/drawing/2014/main" id="{D8B80F6F-AFF7-3929-A039-697671C15438}"/>
                </a:ext>
              </a:extLst>
            </p:cNvPr>
            <p:cNvSpPr/>
            <p:nvPr/>
          </p:nvSpPr>
          <p:spPr>
            <a:xfrm rot="275481">
              <a:off x="2638933" y="4398310"/>
              <a:ext cx="640554" cy="2251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果园北街</a:t>
              </a:r>
            </a:p>
          </p:txBody>
        </p:sp>
        <p:sp>
          <p:nvSpPr>
            <p:cNvPr id="100" name="矩形: 圆角 53">
              <a:extLst>
                <a:ext uri="{FF2B5EF4-FFF2-40B4-BE49-F238E27FC236}">
                  <a16:creationId xmlns:a16="http://schemas.microsoft.com/office/drawing/2014/main" id="{F6D1668C-B76D-2649-E70C-34641854137A}"/>
                </a:ext>
              </a:extLst>
            </p:cNvPr>
            <p:cNvSpPr/>
            <p:nvPr/>
          </p:nvSpPr>
          <p:spPr>
            <a:xfrm rot="21301290">
              <a:off x="5163455" y="7214584"/>
              <a:ext cx="640554" cy="2251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京密路</a:t>
              </a:r>
            </a:p>
          </p:txBody>
        </p:sp>
        <p:sp>
          <p:nvSpPr>
            <p:cNvPr id="101" name="矩形: 圆角 53">
              <a:extLst>
                <a:ext uri="{FF2B5EF4-FFF2-40B4-BE49-F238E27FC236}">
                  <a16:creationId xmlns:a16="http://schemas.microsoft.com/office/drawing/2014/main" id="{C0AFC2D4-2918-3CF6-FEF6-500BD826E618}"/>
                </a:ext>
              </a:extLst>
            </p:cNvPr>
            <p:cNvSpPr/>
            <p:nvPr/>
          </p:nvSpPr>
          <p:spPr>
            <a:xfrm rot="21347572">
              <a:off x="3045325" y="5853143"/>
              <a:ext cx="239376" cy="61370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果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园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路</a:t>
              </a:r>
            </a:p>
          </p:txBody>
        </p:sp>
        <p:sp>
          <p:nvSpPr>
            <p:cNvPr id="102" name="矩形: 圆角 53">
              <a:extLst>
                <a:ext uri="{FF2B5EF4-FFF2-40B4-BE49-F238E27FC236}">
                  <a16:creationId xmlns:a16="http://schemas.microsoft.com/office/drawing/2014/main" id="{113BDF73-1E9A-45F8-5F8E-E45C3CDD0462}"/>
                </a:ext>
              </a:extLst>
            </p:cNvPr>
            <p:cNvSpPr/>
            <p:nvPr/>
          </p:nvSpPr>
          <p:spPr>
            <a:xfrm rot="224137">
              <a:off x="4413000" y="5570951"/>
              <a:ext cx="239376" cy="61370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西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路</a:t>
              </a:r>
            </a:p>
          </p:txBody>
        </p:sp>
        <p:sp>
          <p:nvSpPr>
            <p:cNvPr id="104" name="任意多边形 21">
              <a:extLst>
                <a:ext uri="{FF2B5EF4-FFF2-40B4-BE49-F238E27FC236}">
                  <a16:creationId xmlns:a16="http://schemas.microsoft.com/office/drawing/2014/main" id="{1CF4D9FC-5FA2-3BB7-72E1-89CEEEA9814B}"/>
                </a:ext>
              </a:extLst>
            </p:cNvPr>
            <p:cNvSpPr/>
            <p:nvPr/>
          </p:nvSpPr>
          <p:spPr>
            <a:xfrm>
              <a:off x="4306785" y="4795643"/>
              <a:ext cx="291027" cy="194833"/>
            </a:xfrm>
            <a:custGeom>
              <a:avLst/>
              <a:gdLst>
                <a:gd name="connsiteX0" fmla="*/ 0 w 461962"/>
                <a:gd name="connsiteY0" fmla="*/ 414338 h 509588"/>
                <a:gd name="connsiteX1" fmla="*/ 0 w 461962"/>
                <a:gd name="connsiteY1" fmla="*/ 0 h 509588"/>
                <a:gd name="connsiteX2" fmla="*/ 461962 w 461962"/>
                <a:gd name="connsiteY2" fmla="*/ 104775 h 509588"/>
                <a:gd name="connsiteX3" fmla="*/ 414337 w 461962"/>
                <a:gd name="connsiteY3" fmla="*/ 509588 h 509588"/>
                <a:gd name="connsiteX4" fmla="*/ 0 w 461962"/>
                <a:gd name="connsiteY4" fmla="*/ 414338 h 509588"/>
                <a:gd name="connsiteX0-1" fmla="*/ 0 w 458766"/>
                <a:gd name="connsiteY0-2" fmla="*/ 416332 h 511582"/>
                <a:gd name="connsiteX1-3" fmla="*/ 0 w 458766"/>
                <a:gd name="connsiteY1-4" fmla="*/ 1994 h 511582"/>
                <a:gd name="connsiteX2-5" fmla="*/ 458766 w 458766"/>
                <a:gd name="connsiteY2-6" fmla="*/ 0 h 511582"/>
                <a:gd name="connsiteX3-7" fmla="*/ 414337 w 458766"/>
                <a:gd name="connsiteY3-8" fmla="*/ 511582 h 511582"/>
                <a:gd name="connsiteX4-9" fmla="*/ 0 w 458766"/>
                <a:gd name="connsiteY4-10" fmla="*/ 416332 h 511582"/>
                <a:gd name="connsiteX0-11" fmla="*/ 0 w 481458"/>
                <a:gd name="connsiteY0-12" fmla="*/ 416332 h 416332"/>
                <a:gd name="connsiteX1-13" fmla="*/ 0 w 481458"/>
                <a:gd name="connsiteY1-14" fmla="*/ 1994 h 416332"/>
                <a:gd name="connsiteX2-15" fmla="*/ 458766 w 481458"/>
                <a:gd name="connsiteY2-16" fmla="*/ 0 h 416332"/>
                <a:gd name="connsiteX3-17" fmla="*/ 481458 w 481458"/>
                <a:gd name="connsiteY3-18" fmla="*/ 359056 h 416332"/>
                <a:gd name="connsiteX4-19" fmla="*/ 0 w 481458"/>
                <a:gd name="connsiteY4-20" fmla="*/ 416332 h 416332"/>
                <a:gd name="connsiteX0-21" fmla="*/ 0 w 487850"/>
                <a:gd name="connsiteY0-22" fmla="*/ 389640 h 389640"/>
                <a:gd name="connsiteX1-23" fmla="*/ 6392 w 487850"/>
                <a:gd name="connsiteY1-24" fmla="*/ 1994 h 389640"/>
                <a:gd name="connsiteX2-25" fmla="*/ 465158 w 487850"/>
                <a:gd name="connsiteY2-26" fmla="*/ 0 h 389640"/>
                <a:gd name="connsiteX3-27" fmla="*/ 487850 w 487850"/>
                <a:gd name="connsiteY3-28" fmla="*/ 359056 h 389640"/>
                <a:gd name="connsiteX4-29" fmla="*/ 0 w 487850"/>
                <a:gd name="connsiteY4-30" fmla="*/ 389640 h 3896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7850" h="389640">
                  <a:moveTo>
                    <a:pt x="0" y="389640"/>
                  </a:moveTo>
                  <a:lnTo>
                    <a:pt x="6392" y="1994"/>
                  </a:lnTo>
                  <a:lnTo>
                    <a:pt x="465158" y="0"/>
                  </a:lnTo>
                  <a:lnTo>
                    <a:pt x="487850" y="359056"/>
                  </a:lnTo>
                  <a:lnTo>
                    <a:pt x="0" y="38964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729BD208-E404-A6AE-ED09-23AA6E515002}"/>
                </a:ext>
              </a:extLst>
            </p:cNvPr>
            <p:cNvSpPr txBox="1"/>
            <p:nvPr/>
          </p:nvSpPr>
          <p:spPr>
            <a:xfrm>
              <a:off x="4231971" y="4791401"/>
              <a:ext cx="4274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SITE</a:t>
              </a:r>
              <a:endPara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2B08CFDE-6DF7-0CA9-0074-816091BFF9B0}"/>
                </a:ext>
              </a:extLst>
            </p:cNvPr>
            <p:cNvSpPr/>
            <p:nvPr/>
          </p:nvSpPr>
          <p:spPr>
            <a:xfrm>
              <a:off x="5007815" y="4270327"/>
              <a:ext cx="230594" cy="230594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 w="508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07" name="文本框 4">
              <a:extLst>
                <a:ext uri="{FF2B5EF4-FFF2-40B4-BE49-F238E27FC236}">
                  <a16:creationId xmlns:a16="http://schemas.microsoft.com/office/drawing/2014/main" id="{9C1C51CF-D98E-17F0-DA9D-901B000DF053}"/>
                </a:ext>
              </a:extLst>
            </p:cNvPr>
            <p:cNvSpPr txBox="1"/>
            <p:nvPr/>
          </p:nvSpPr>
          <p:spPr>
            <a:xfrm>
              <a:off x="4900715" y="3864663"/>
              <a:ext cx="767676" cy="2000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 eaLnBrk="0" hangingPunct="0"/>
              <a:r>
                <a:rPr lang="zh-CN" altLang="en-US" sz="7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密云密虹公园</a:t>
              </a: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41B3266B-ED0D-AE28-64A2-0F347246D801}"/>
                </a:ext>
              </a:extLst>
            </p:cNvPr>
            <p:cNvSpPr/>
            <p:nvPr/>
          </p:nvSpPr>
          <p:spPr>
            <a:xfrm>
              <a:off x="3322225" y="5562961"/>
              <a:ext cx="230594" cy="230594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 w="508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09" name="文本框 4">
              <a:extLst>
                <a:ext uri="{FF2B5EF4-FFF2-40B4-BE49-F238E27FC236}">
                  <a16:creationId xmlns:a16="http://schemas.microsoft.com/office/drawing/2014/main" id="{683FE5E7-64C8-4CDD-875D-0D2F0922C5C4}"/>
                </a:ext>
              </a:extLst>
            </p:cNvPr>
            <p:cNvSpPr txBox="1"/>
            <p:nvPr/>
          </p:nvSpPr>
          <p:spPr>
            <a:xfrm>
              <a:off x="3585392" y="5618333"/>
              <a:ext cx="560954" cy="2000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algn="ctr" eaLnBrk="0" hangingPunct="0">
                <a:defRPr sz="1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700" dirty="0"/>
                <a:t>果园小学</a:t>
              </a:r>
            </a:p>
          </p:txBody>
        </p:sp>
        <p:sp>
          <p:nvSpPr>
            <p:cNvPr id="111" name="文本框 4">
              <a:extLst>
                <a:ext uri="{FF2B5EF4-FFF2-40B4-BE49-F238E27FC236}">
                  <a16:creationId xmlns:a16="http://schemas.microsoft.com/office/drawing/2014/main" id="{9E82DD4C-2B1A-8477-3C96-DB53DC049291}"/>
                </a:ext>
              </a:extLst>
            </p:cNvPr>
            <p:cNvSpPr txBox="1"/>
            <p:nvPr/>
          </p:nvSpPr>
          <p:spPr>
            <a:xfrm rot="19280579">
              <a:off x="3534638" y="5163646"/>
              <a:ext cx="608246" cy="200055"/>
            </a:xfrm>
            <a:prstGeom prst="rect">
              <a:avLst/>
            </a:prstGeom>
            <a:noFill/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 eaLnBrk="0" hangingPunct="0"/>
              <a:r>
                <a:rPr lang="en-US" altLang="zh-CN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250m</a:t>
              </a:r>
              <a:endParaRPr lang="zh-CN" altLang="en-US" sz="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99E713DE-04DB-C2B5-2BE4-7261E463CCE4}"/>
                </a:ext>
              </a:extLst>
            </p:cNvPr>
            <p:cNvSpPr/>
            <p:nvPr/>
          </p:nvSpPr>
          <p:spPr>
            <a:xfrm>
              <a:off x="4911697" y="4776951"/>
              <a:ext cx="211415" cy="211415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 w="508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13" name="文本框 4">
              <a:extLst>
                <a:ext uri="{FF2B5EF4-FFF2-40B4-BE49-F238E27FC236}">
                  <a16:creationId xmlns:a16="http://schemas.microsoft.com/office/drawing/2014/main" id="{9000CA72-55B5-24E2-C760-111488036626}"/>
                </a:ext>
              </a:extLst>
            </p:cNvPr>
            <p:cNvSpPr txBox="1"/>
            <p:nvPr/>
          </p:nvSpPr>
          <p:spPr>
            <a:xfrm>
              <a:off x="5176762" y="4768570"/>
              <a:ext cx="451298" cy="2000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 eaLnBrk="0" hangingPunct="0"/>
              <a:r>
                <a:rPr lang="zh-CN" altLang="en-US" sz="7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鼓楼</a:t>
              </a:r>
            </a:p>
          </p:txBody>
        </p:sp>
        <p:sp>
          <p:nvSpPr>
            <p:cNvPr id="114" name="文本框 4">
              <a:extLst>
                <a:ext uri="{FF2B5EF4-FFF2-40B4-BE49-F238E27FC236}">
                  <a16:creationId xmlns:a16="http://schemas.microsoft.com/office/drawing/2014/main" id="{84660778-A6B7-EC05-5C74-FCBCB7D913E7}"/>
                </a:ext>
              </a:extLst>
            </p:cNvPr>
            <p:cNvSpPr txBox="1"/>
            <p:nvPr/>
          </p:nvSpPr>
          <p:spPr>
            <a:xfrm rot="439477">
              <a:off x="4857655" y="6191148"/>
              <a:ext cx="122208" cy="30777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algn="ctr" eaLnBrk="0" hangingPunct="0">
                <a:defRPr sz="1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700" dirty="0"/>
                <a:t>白</a:t>
              </a:r>
              <a:endParaRPr lang="en-US" altLang="zh-CN" sz="700" dirty="0"/>
            </a:p>
            <a:p>
              <a:r>
                <a:rPr lang="zh-CN" altLang="en-US" sz="700" dirty="0"/>
                <a:t>河</a:t>
              </a:r>
              <a:endParaRPr lang="en-US" altLang="zh-CN" sz="700" dirty="0"/>
            </a:p>
          </p:txBody>
        </p:sp>
        <p:sp>
          <p:nvSpPr>
            <p:cNvPr id="116" name="文本框 4">
              <a:extLst>
                <a:ext uri="{FF2B5EF4-FFF2-40B4-BE49-F238E27FC236}">
                  <a16:creationId xmlns:a16="http://schemas.microsoft.com/office/drawing/2014/main" id="{AD77D1DB-BAA9-1ADE-1C8B-08D27C3F55B5}"/>
                </a:ext>
              </a:extLst>
            </p:cNvPr>
            <p:cNvSpPr txBox="1"/>
            <p:nvPr/>
          </p:nvSpPr>
          <p:spPr>
            <a:xfrm rot="19575007">
              <a:off x="5389549" y="4049931"/>
              <a:ext cx="608246" cy="200055"/>
            </a:xfrm>
            <a:prstGeom prst="rect">
              <a:avLst/>
            </a:prstGeom>
            <a:noFill/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 eaLnBrk="0" hangingPunct="0"/>
              <a:r>
                <a:rPr lang="en-US" altLang="zh-CN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450m</a:t>
              </a:r>
              <a:endParaRPr lang="zh-CN" altLang="en-US" sz="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7" name="文本框 4">
              <a:extLst>
                <a:ext uri="{FF2B5EF4-FFF2-40B4-BE49-F238E27FC236}">
                  <a16:creationId xmlns:a16="http://schemas.microsoft.com/office/drawing/2014/main" id="{37DDC70C-C6BA-265F-3E80-3CBA71720A88}"/>
                </a:ext>
              </a:extLst>
            </p:cNvPr>
            <p:cNvSpPr txBox="1"/>
            <p:nvPr/>
          </p:nvSpPr>
          <p:spPr>
            <a:xfrm rot="2145476">
              <a:off x="6163585" y="3537412"/>
              <a:ext cx="514651" cy="2000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 eaLnBrk="0" hangingPunct="0"/>
              <a:r>
                <a:rPr lang="zh-CN" altLang="en-US" sz="7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西门桥</a:t>
              </a:r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id="{18EF390E-3B97-C4D6-EE14-94535146EB82}"/>
                </a:ext>
              </a:extLst>
            </p:cNvPr>
            <p:cNvSpPr/>
            <p:nvPr/>
          </p:nvSpPr>
          <p:spPr>
            <a:xfrm>
              <a:off x="7483373" y="3606474"/>
              <a:ext cx="256690" cy="256690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 w="508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119" name="文本框 4">
              <a:extLst>
                <a:ext uri="{FF2B5EF4-FFF2-40B4-BE49-F238E27FC236}">
                  <a16:creationId xmlns:a16="http://schemas.microsoft.com/office/drawing/2014/main" id="{0A472F35-1F9A-A246-8AA9-FB66C3AD4601}"/>
                </a:ext>
              </a:extLst>
            </p:cNvPr>
            <p:cNvSpPr txBox="1"/>
            <p:nvPr/>
          </p:nvSpPr>
          <p:spPr>
            <a:xfrm>
              <a:off x="7120229" y="3322481"/>
              <a:ext cx="634509" cy="2000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 eaLnBrk="0" hangingPunct="0"/>
              <a:r>
                <a:rPr lang="zh-CN" altLang="en-US" sz="7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密云区政府</a:t>
              </a:r>
              <a:endParaRPr lang="zh-CN" altLang="en-US" sz="1200" dirty="0"/>
            </a:p>
          </p:txBody>
        </p:sp>
        <p:sp>
          <p:nvSpPr>
            <p:cNvPr id="120" name="文本框 4">
              <a:extLst>
                <a:ext uri="{FF2B5EF4-FFF2-40B4-BE49-F238E27FC236}">
                  <a16:creationId xmlns:a16="http://schemas.microsoft.com/office/drawing/2014/main" id="{6AEEA1B1-80E7-FDDE-D606-F37B74C8B864}"/>
                </a:ext>
              </a:extLst>
            </p:cNvPr>
            <p:cNvSpPr txBox="1"/>
            <p:nvPr/>
          </p:nvSpPr>
          <p:spPr>
            <a:xfrm rot="20181389">
              <a:off x="5820410" y="4136730"/>
              <a:ext cx="608246" cy="200055"/>
            </a:xfrm>
            <a:prstGeom prst="rect">
              <a:avLst/>
            </a:prstGeom>
            <a:noFill/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 eaLnBrk="0" hangingPunct="0"/>
              <a:r>
                <a:rPr lang="en-US" altLang="zh-CN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800m</a:t>
              </a:r>
              <a:endParaRPr lang="zh-CN" altLang="en-US" sz="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id="{405FF727-EADB-4E6A-673E-654C7BD63073}"/>
                </a:ext>
              </a:extLst>
            </p:cNvPr>
            <p:cNvSpPr/>
            <p:nvPr/>
          </p:nvSpPr>
          <p:spPr>
            <a:xfrm>
              <a:off x="5531693" y="5903304"/>
              <a:ext cx="256690" cy="256690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 w="508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22" name="文本框 4">
              <a:extLst>
                <a:ext uri="{FF2B5EF4-FFF2-40B4-BE49-F238E27FC236}">
                  <a16:creationId xmlns:a16="http://schemas.microsoft.com/office/drawing/2014/main" id="{E7F05D64-89FB-9D6F-209C-6C9F03AFC3FC}"/>
                </a:ext>
              </a:extLst>
            </p:cNvPr>
            <p:cNvSpPr txBox="1"/>
            <p:nvPr/>
          </p:nvSpPr>
          <p:spPr>
            <a:xfrm>
              <a:off x="5370351" y="6216524"/>
              <a:ext cx="559546" cy="30777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 eaLnBrk="0" hangingPunct="0"/>
              <a:r>
                <a:rPr lang="zh-CN" altLang="en-US" sz="7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全民体育健身园</a:t>
              </a:r>
            </a:p>
          </p:txBody>
        </p:sp>
        <p:sp>
          <p:nvSpPr>
            <p:cNvPr id="124" name="文本框 4">
              <a:extLst>
                <a:ext uri="{FF2B5EF4-FFF2-40B4-BE49-F238E27FC236}">
                  <a16:creationId xmlns:a16="http://schemas.microsoft.com/office/drawing/2014/main" id="{0E3E856A-C685-5553-1C76-555F3255172B}"/>
                </a:ext>
              </a:extLst>
            </p:cNvPr>
            <p:cNvSpPr txBox="1"/>
            <p:nvPr/>
          </p:nvSpPr>
          <p:spPr>
            <a:xfrm rot="16572710">
              <a:off x="3909192" y="6424051"/>
              <a:ext cx="608246" cy="200055"/>
            </a:xfrm>
            <a:prstGeom prst="rect">
              <a:avLst/>
            </a:prstGeom>
            <a:noFill/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 eaLnBrk="0" hangingPunct="0"/>
              <a:r>
                <a:rPr lang="en-US" altLang="zh-CN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650m</a:t>
              </a:r>
              <a:endParaRPr lang="zh-CN" altLang="en-US" sz="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5" name="任意多边形 48">
              <a:extLst>
                <a:ext uri="{FF2B5EF4-FFF2-40B4-BE49-F238E27FC236}">
                  <a16:creationId xmlns:a16="http://schemas.microsoft.com/office/drawing/2014/main" id="{726F4246-85D4-540F-1E85-3449E43843D8}"/>
                </a:ext>
              </a:extLst>
            </p:cNvPr>
            <p:cNvSpPr/>
            <p:nvPr/>
          </p:nvSpPr>
          <p:spPr>
            <a:xfrm>
              <a:off x="4570729" y="3030357"/>
              <a:ext cx="247813" cy="4620386"/>
            </a:xfrm>
            <a:custGeom>
              <a:avLst/>
              <a:gdLst>
                <a:gd name="connsiteX0" fmla="*/ 355600 w 355600"/>
                <a:gd name="connsiteY0" fmla="*/ 0 h 6756400"/>
                <a:gd name="connsiteX1" fmla="*/ 0 w 355600"/>
                <a:gd name="connsiteY1" fmla="*/ 6756400 h 6756400"/>
                <a:gd name="connsiteX2" fmla="*/ 0 w 355600"/>
                <a:gd name="connsiteY2" fmla="*/ 6756400 h 6756400"/>
                <a:gd name="connsiteX0-1" fmla="*/ 322212 w 322212"/>
                <a:gd name="connsiteY0-2" fmla="*/ 0 h 5649936"/>
                <a:gd name="connsiteX1-3" fmla="*/ 0 w 322212"/>
                <a:gd name="connsiteY1-4" fmla="*/ 5649936 h 5649936"/>
                <a:gd name="connsiteX2-5" fmla="*/ 0 w 322212"/>
                <a:gd name="connsiteY2-6" fmla="*/ 5649936 h 5649936"/>
                <a:gd name="connsiteX0-7" fmla="*/ 1038655 w 1038655"/>
                <a:gd name="connsiteY0-8" fmla="*/ 0 h 5649936"/>
                <a:gd name="connsiteX1-9" fmla="*/ 716443 w 1038655"/>
                <a:gd name="connsiteY1-10" fmla="*/ 5649936 h 5649936"/>
                <a:gd name="connsiteX2-11" fmla="*/ 0 w 1038655"/>
                <a:gd name="connsiteY2-12" fmla="*/ 5500780 h 5649936"/>
                <a:gd name="connsiteX0-13" fmla="*/ 322212 w 322212"/>
                <a:gd name="connsiteY0-14" fmla="*/ 0 h 5649936"/>
                <a:gd name="connsiteX1-15" fmla="*/ 0 w 322212"/>
                <a:gd name="connsiteY1-16" fmla="*/ 5649936 h 5649936"/>
                <a:gd name="connsiteX0-17" fmla="*/ 301345 w 301345"/>
                <a:gd name="connsiteY0-18" fmla="*/ 0 h 5209249"/>
                <a:gd name="connsiteX1-19" fmla="*/ 0 w 301345"/>
                <a:gd name="connsiteY1-20" fmla="*/ 5209249 h 52092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301345" h="5209249">
                  <a:moveTo>
                    <a:pt x="301345" y="0"/>
                  </a:moveTo>
                  <a:lnTo>
                    <a:pt x="0" y="5209249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headEnd type="arrow" w="sm" len="sm"/>
              <a:tailEnd type="arrow" w="sm" len="sm"/>
            </a:ln>
            <a:effectLst>
              <a:outerShdw blurRad="50800" dist="635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26" name="文本框 4">
              <a:extLst>
                <a:ext uri="{FF2B5EF4-FFF2-40B4-BE49-F238E27FC236}">
                  <a16:creationId xmlns:a16="http://schemas.microsoft.com/office/drawing/2014/main" id="{4267B142-56EF-659B-C27F-4B6E9899485A}"/>
                </a:ext>
              </a:extLst>
            </p:cNvPr>
            <p:cNvSpPr txBox="1"/>
            <p:nvPr/>
          </p:nvSpPr>
          <p:spPr>
            <a:xfrm rot="15851">
              <a:off x="4537866" y="4870405"/>
              <a:ext cx="450381" cy="200055"/>
            </a:xfrm>
            <a:prstGeom prst="rect">
              <a:avLst/>
            </a:prstGeom>
            <a:noFill/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 eaLnBrk="0" hangingPunct="0"/>
              <a:r>
                <a:rPr lang="en-US" altLang="zh-CN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100m</a:t>
              </a:r>
              <a:endParaRPr lang="zh-CN" altLang="en-US" sz="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0" name="文本框 4">
              <a:extLst>
                <a:ext uri="{FF2B5EF4-FFF2-40B4-BE49-F238E27FC236}">
                  <a16:creationId xmlns:a16="http://schemas.microsoft.com/office/drawing/2014/main" id="{8082D196-D6A2-42B9-956D-0A2A375A42DC}"/>
                </a:ext>
              </a:extLst>
            </p:cNvPr>
            <p:cNvSpPr txBox="1"/>
            <p:nvPr/>
          </p:nvSpPr>
          <p:spPr>
            <a:xfrm rot="19280579">
              <a:off x="4649527" y="4430889"/>
              <a:ext cx="446182" cy="200055"/>
            </a:xfrm>
            <a:prstGeom prst="rect">
              <a:avLst/>
            </a:prstGeom>
            <a:noFill/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 eaLnBrk="0" hangingPunct="0"/>
              <a:r>
                <a:rPr lang="en-US" altLang="zh-CN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150m</a:t>
              </a:r>
              <a:endParaRPr lang="zh-CN" altLang="en-US" sz="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3" name="组合 142">
              <a:extLst>
                <a:ext uri="{FF2B5EF4-FFF2-40B4-BE49-F238E27FC236}">
                  <a16:creationId xmlns:a16="http://schemas.microsoft.com/office/drawing/2014/main" id="{D742009F-DEAE-F5D4-3CA9-4FB5D75498AB}"/>
                </a:ext>
              </a:extLst>
            </p:cNvPr>
            <p:cNvGrpSpPr/>
            <p:nvPr/>
          </p:nvGrpSpPr>
          <p:grpSpPr>
            <a:xfrm>
              <a:off x="3512785" y="3734819"/>
              <a:ext cx="4115365" cy="3803168"/>
              <a:chOff x="3512785" y="3734819"/>
              <a:chExt cx="4115365" cy="3803168"/>
            </a:xfrm>
          </p:grpSpPr>
          <p:cxnSp>
            <p:nvCxnSpPr>
              <p:cNvPr id="110" name="直接箭头连接符 109">
                <a:extLst>
                  <a:ext uri="{FF2B5EF4-FFF2-40B4-BE49-F238E27FC236}">
                    <a16:creationId xmlns:a16="http://schemas.microsoft.com/office/drawing/2014/main" id="{F20E6BA2-9A58-CB7E-C888-D4F15718198E}"/>
                  </a:ext>
                </a:extLst>
              </p:cNvPr>
              <p:cNvCxnSpPr/>
              <p:nvPr/>
            </p:nvCxnSpPr>
            <p:spPr>
              <a:xfrm flipH="1">
                <a:off x="3512785" y="4988366"/>
                <a:ext cx="787735" cy="606255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prstDash val="dash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箭头连接符 122">
                <a:extLst>
                  <a:ext uri="{FF2B5EF4-FFF2-40B4-BE49-F238E27FC236}">
                    <a16:creationId xmlns:a16="http://schemas.microsoft.com/office/drawing/2014/main" id="{4B26885B-BC32-B023-5586-8186F1DBB362}"/>
                  </a:ext>
                </a:extLst>
              </p:cNvPr>
              <p:cNvCxnSpPr>
                <a:stCxn id="105" idx="2"/>
              </p:cNvCxnSpPr>
              <p:nvPr/>
            </p:nvCxnSpPr>
            <p:spPr>
              <a:xfrm flipH="1">
                <a:off x="4171383" y="5022233"/>
                <a:ext cx="274303" cy="2515754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prstDash val="dash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箭头连接符 126">
                <a:extLst>
                  <a:ext uri="{FF2B5EF4-FFF2-40B4-BE49-F238E27FC236}">
                    <a16:creationId xmlns:a16="http://schemas.microsoft.com/office/drawing/2014/main" id="{64FA9CBC-5412-E528-C13E-F17C31E4FDDF}"/>
                  </a:ext>
                </a:extLst>
              </p:cNvPr>
              <p:cNvCxnSpPr/>
              <p:nvPr/>
            </p:nvCxnSpPr>
            <p:spPr>
              <a:xfrm flipH="1" flipV="1">
                <a:off x="4593563" y="4846123"/>
                <a:ext cx="297111" cy="46936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prstDash val="dash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箭头连接符 127">
                <a:extLst>
                  <a:ext uri="{FF2B5EF4-FFF2-40B4-BE49-F238E27FC236}">
                    <a16:creationId xmlns:a16="http://schemas.microsoft.com/office/drawing/2014/main" id="{0B461D0A-C4C7-66B1-B5E1-285874D653EE}"/>
                  </a:ext>
                </a:extLst>
              </p:cNvPr>
              <p:cNvCxnSpPr/>
              <p:nvPr/>
            </p:nvCxnSpPr>
            <p:spPr>
              <a:xfrm flipH="1">
                <a:off x="4597812" y="3845027"/>
                <a:ext cx="1719186" cy="1006086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prstDash val="dash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箭头连接符 128">
                <a:extLst>
                  <a:ext uri="{FF2B5EF4-FFF2-40B4-BE49-F238E27FC236}">
                    <a16:creationId xmlns:a16="http://schemas.microsoft.com/office/drawing/2014/main" id="{B43263A8-7F8A-A46D-E649-98D3A7522A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72540" y="3734819"/>
                <a:ext cx="3055610" cy="1121064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prstDash val="dash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箭头连接符 130">
                <a:extLst>
                  <a:ext uri="{FF2B5EF4-FFF2-40B4-BE49-F238E27FC236}">
                    <a16:creationId xmlns:a16="http://schemas.microsoft.com/office/drawing/2014/main" id="{B404F937-4C80-E3D6-AE3D-1EB5E2661609}"/>
                  </a:ext>
                </a:extLst>
              </p:cNvPr>
              <p:cNvCxnSpPr>
                <a:stCxn id="106" idx="3"/>
              </p:cNvCxnSpPr>
              <p:nvPr/>
            </p:nvCxnSpPr>
            <p:spPr>
              <a:xfrm flipH="1">
                <a:off x="4588996" y="4467151"/>
                <a:ext cx="452589" cy="376092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prstDash val="dash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F05FA18D-8A15-C54F-AB8A-8281D99EA678}"/>
                </a:ext>
              </a:extLst>
            </p:cNvPr>
            <p:cNvSpPr/>
            <p:nvPr/>
          </p:nvSpPr>
          <p:spPr>
            <a:xfrm>
              <a:off x="2919870" y="4859061"/>
              <a:ext cx="230594" cy="230594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 w="508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33" name="文本框 4">
              <a:extLst>
                <a:ext uri="{FF2B5EF4-FFF2-40B4-BE49-F238E27FC236}">
                  <a16:creationId xmlns:a16="http://schemas.microsoft.com/office/drawing/2014/main" id="{A417B059-1114-0331-2D11-60F4ACD2E2EE}"/>
                </a:ext>
              </a:extLst>
            </p:cNvPr>
            <p:cNvSpPr txBox="1"/>
            <p:nvPr/>
          </p:nvSpPr>
          <p:spPr>
            <a:xfrm>
              <a:off x="2248816" y="4911234"/>
              <a:ext cx="615899" cy="2000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algn="ctr" eaLnBrk="0" hangingPunct="0">
                <a:defRPr sz="1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700" dirty="0"/>
                <a:t>物美超市</a:t>
              </a:r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3ACF3B71-7AE7-99AF-F45F-BC54EAE60C3E}"/>
                </a:ext>
              </a:extLst>
            </p:cNvPr>
            <p:cNvSpPr/>
            <p:nvPr/>
          </p:nvSpPr>
          <p:spPr>
            <a:xfrm>
              <a:off x="1792414" y="4235587"/>
              <a:ext cx="230594" cy="230594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 w="508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35" name="文本框 4">
              <a:extLst>
                <a:ext uri="{FF2B5EF4-FFF2-40B4-BE49-F238E27FC236}">
                  <a16:creationId xmlns:a16="http://schemas.microsoft.com/office/drawing/2014/main" id="{95DA5BDB-C532-72E7-C255-2987CB81B9D4}"/>
                </a:ext>
              </a:extLst>
            </p:cNvPr>
            <p:cNvSpPr txBox="1"/>
            <p:nvPr/>
          </p:nvSpPr>
          <p:spPr>
            <a:xfrm>
              <a:off x="2073739" y="4128710"/>
              <a:ext cx="557211" cy="2000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algn="ctr" eaLnBrk="0" hangingPunct="0">
                <a:defRPr sz="1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700" dirty="0"/>
                <a:t>季庄小学</a:t>
              </a:r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ACB855E8-CAA5-74B2-270E-DB034ABA1C88}"/>
                </a:ext>
              </a:extLst>
            </p:cNvPr>
            <p:cNvSpPr/>
            <p:nvPr/>
          </p:nvSpPr>
          <p:spPr>
            <a:xfrm>
              <a:off x="4079889" y="3565053"/>
              <a:ext cx="230594" cy="230594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 w="508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37" name="文本框 4">
              <a:extLst>
                <a:ext uri="{FF2B5EF4-FFF2-40B4-BE49-F238E27FC236}">
                  <a16:creationId xmlns:a16="http://schemas.microsoft.com/office/drawing/2014/main" id="{A7E2F588-EE50-3FBD-43D5-0AAAE578E0D9}"/>
                </a:ext>
              </a:extLst>
            </p:cNvPr>
            <p:cNvSpPr txBox="1"/>
            <p:nvPr/>
          </p:nvSpPr>
          <p:spPr>
            <a:xfrm>
              <a:off x="3071910" y="3601550"/>
              <a:ext cx="957429" cy="2000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algn="ctr" eaLnBrk="0" hangingPunct="0">
                <a:defRPr sz="1000" b="1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700" dirty="0"/>
                <a:t>果园社区卫生站</a:t>
              </a:r>
            </a:p>
          </p:txBody>
        </p:sp>
        <p:sp>
          <p:nvSpPr>
            <p:cNvPr id="138" name="椭圆 137">
              <a:extLst>
                <a:ext uri="{FF2B5EF4-FFF2-40B4-BE49-F238E27FC236}">
                  <a16:creationId xmlns:a16="http://schemas.microsoft.com/office/drawing/2014/main" id="{AC19C52F-87FD-0F22-8583-16A2352B23B8}"/>
                </a:ext>
              </a:extLst>
            </p:cNvPr>
            <p:cNvSpPr/>
            <p:nvPr/>
          </p:nvSpPr>
          <p:spPr>
            <a:xfrm>
              <a:off x="4326367" y="4040227"/>
              <a:ext cx="211415" cy="211415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 w="508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39" name="文本框 4">
              <a:extLst>
                <a:ext uri="{FF2B5EF4-FFF2-40B4-BE49-F238E27FC236}">
                  <a16:creationId xmlns:a16="http://schemas.microsoft.com/office/drawing/2014/main" id="{B2789017-5AA2-2C16-18ED-2AB7B7D53E7F}"/>
                </a:ext>
              </a:extLst>
            </p:cNvPr>
            <p:cNvSpPr txBox="1"/>
            <p:nvPr/>
          </p:nvSpPr>
          <p:spPr>
            <a:xfrm>
              <a:off x="3388236" y="4064718"/>
              <a:ext cx="868918" cy="2000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</a:ln>
            <a:effectLst>
              <a:outerShdw blurRad="38100" dist="25400" dir="5400000" algn="t" rotWithShape="0">
                <a:prstClr val="black">
                  <a:alpha val="7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 eaLnBrk="0" hangingPunct="0"/>
              <a:r>
                <a:rPr lang="zh-CN" altLang="en-US" sz="7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阳光幼儿园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E39590BB-7A08-4FB1-ED26-AEE8D196C91D}"/>
              </a:ext>
            </a:extLst>
          </p:cNvPr>
          <p:cNvGrpSpPr/>
          <p:nvPr/>
        </p:nvGrpSpPr>
        <p:grpSpPr>
          <a:xfrm>
            <a:off x="2782069" y="10146072"/>
            <a:ext cx="2762041" cy="2578896"/>
            <a:chOff x="4443910" y="3115793"/>
            <a:chExt cx="4695193" cy="4383863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7FF4B2AA-582D-B5F2-983D-47FF97D8B2F8}"/>
                </a:ext>
              </a:extLst>
            </p:cNvPr>
            <p:cNvSpPr txBox="1"/>
            <p:nvPr/>
          </p:nvSpPr>
          <p:spPr>
            <a:xfrm>
              <a:off x="4753554" y="5416663"/>
              <a:ext cx="1039324" cy="39239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en-US" altLang="zh-CN" sz="900" b="0" dirty="0"/>
                <a:t>2</a:t>
              </a:r>
              <a:r>
                <a:rPr lang="zh-CN" altLang="en-US" sz="900" b="0" dirty="0"/>
                <a:t>号楼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35CE5EF-E9D2-BD65-CC55-16A3313E968B}"/>
                </a:ext>
              </a:extLst>
            </p:cNvPr>
            <p:cNvSpPr txBox="1"/>
            <p:nvPr/>
          </p:nvSpPr>
          <p:spPr>
            <a:xfrm>
              <a:off x="4443910" y="7107265"/>
              <a:ext cx="1323306" cy="39239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en-US" altLang="zh-CN" sz="900" b="0" dirty="0"/>
                <a:t>7</a:t>
              </a:r>
              <a:r>
                <a:rPr lang="zh-CN" altLang="en-US" sz="900" b="0" dirty="0"/>
                <a:t>号楼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908B707-35AF-B281-D821-7958723BC4FE}"/>
                </a:ext>
              </a:extLst>
            </p:cNvPr>
            <p:cNvSpPr txBox="1"/>
            <p:nvPr/>
          </p:nvSpPr>
          <p:spPr>
            <a:xfrm>
              <a:off x="6276305" y="3288674"/>
              <a:ext cx="1292335" cy="39239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号楼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FCF3021-D540-8573-9EE1-3A01B0447442}"/>
                </a:ext>
              </a:extLst>
            </p:cNvPr>
            <p:cNvSpPr txBox="1"/>
            <p:nvPr/>
          </p:nvSpPr>
          <p:spPr>
            <a:xfrm>
              <a:off x="7698700" y="3115793"/>
              <a:ext cx="1349205" cy="39239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25</a:t>
              </a: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号楼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A1FB4FC-73B7-3D9F-8AC6-C6590F146875}"/>
                </a:ext>
              </a:extLst>
            </p:cNvPr>
            <p:cNvSpPr txBox="1"/>
            <p:nvPr/>
          </p:nvSpPr>
          <p:spPr>
            <a:xfrm>
              <a:off x="8099779" y="5059752"/>
              <a:ext cx="1039324" cy="39239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en-US" altLang="zh-CN" sz="900" b="0" dirty="0"/>
                <a:t>1</a:t>
              </a:r>
              <a:r>
                <a:rPr lang="zh-CN" altLang="en-US" sz="900" b="0" dirty="0"/>
                <a:t>号楼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80FD0E5-5883-124B-3B75-FCA808B274C1}"/>
                </a:ext>
              </a:extLst>
            </p:cNvPr>
            <p:cNvSpPr txBox="1"/>
            <p:nvPr/>
          </p:nvSpPr>
          <p:spPr>
            <a:xfrm>
              <a:off x="8099779" y="6254589"/>
              <a:ext cx="1039324" cy="39239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en-US" altLang="zh-CN" sz="900" b="0" dirty="0"/>
                <a:t>9</a:t>
              </a:r>
              <a:r>
                <a:rPr lang="zh-CN" altLang="en-US" sz="900" b="0" dirty="0"/>
                <a:t>号楼</a:t>
              </a: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EC22982B-FB35-7ACB-AAA2-89CF13686E2E}"/>
              </a:ext>
            </a:extLst>
          </p:cNvPr>
          <p:cNvGrpSpPr/>
          <p:nvPr/>
        </p:nvGrpSpPr>
        <p:grpSpPr>
          <a:xfrm>
            <a:off x="8613371" y="1857937"/>
            <a:ext cx="12015545" cy="12423975"/>
            <a:chOff x="11982333" y="2153264"/>
            <a:chExt cx="12015545" cy="1242397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654064E-78A4-66E9-CA05-968CA8740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4" b="5851"/>
            <a:stretch/>
          </p:blipFill>
          <p:spPr>
            <a:xfrm>
              <a:off x="11982333" y="8406822"/>
              <a:ext cx="12015545" cy="6170417"/>
            </a:xfrm>
            <a:prstGeom prst="rect">
              <a:avLst/>
            </a:prstGeom>
          </p:spPr>
        </p:pic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BB0F4587-BA31-E501-FB25-DDFB2898A4DE}"/>
                </a:ext>
              </a:extLst>
            </p:cNvPr>
            <p:cNvCxnSpPr/>
            <p:nvPr/>
          </p:nvCxnSpPr>
          <p:spPr>
            <a:xfrm>
              <a:off x="17502666" y="9701463"/>
              <a:ext cx="0" cy="2149327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lg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3F74DA48-753C-3F60-C19E-18298395FB2E}"/>
                </a:ext>
              </a:extLst>
            </p:cNvPr>
            <p:cNvCxnSpPr/>
            <p:nvPr/>
          </p:nvCxnSpPr>
          <p:spPr>
            <a:xfrm>
              <a:off x="18890829" y="9171700"/>
              <a:ext cx="0" cy="1288461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lg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4AA0516-674B-BC89-E37D-723021C4B122}"/>
                </a:ext>
              </a:extLst>
            </p:cNvPr>
            <p:cNvSpPr txBox="1"/>
            <p:nvPr/>
          </p:nvSpPr>
          <p:spPr>
            <a:xfrm>
              <a:off x="18645060" y="8881958"/>
              <a:ext cx="9002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100" b="0" dirty="0">
                  <a:solidFill>
                    <a:schemeClr val="tx1"/>
                  </a:solidFill>
                </a:rPr>
                <a:t>浅灰色涂料</a:t>
              </a:r>
              <a:endParaRPr lang="en-US" altLang="zh-CN" sz="1100" b="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57D9CDE0-EA7D-A002-6417-871CA3186B4F}"/>
                </a:ext>
              </a:extLst>
            </p:cNvPr>
            <p:cNvCxnSpPr/>
            <p:nvPr/>
          </p:nvCxnSpPr>
          <p:spPr>
            <a:xfrm>
              <a:off x="15194719" y="10575574"/>
              <a:ext cx="0" cy="65842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lg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CE9FE20-896E-2A94-91A1-38F230365D70}"/>
                </a:ext>
              </a:extLst>
            </p:cNvPr>
            <p:cNvSpPr txBox="1"/>
            <p:nvPr/>
          </p:nvSpPr>
          <p:spPr>
            <a:xfrm>
              <a:off x="14981114" y="10285832"/>
              <a:ext cx="8996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100" b="0" dirty="0">
                  <a:solidFill>
                    <a:schemeClr val="tx1"/>
                  </a:solidFill>
                </a:rPr>
                <a:t>深棕色涂料</a:t>
              </a:r>
              <a:endParaRPr lang="en-US" altLang="zh-CN" sz="1100" b="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74F39BCB-8484-9A59-11C2-97B698BC8A2D}"/>
                </a:ext>
              </a:extLst>
            </p:cNvPr>
            <p:cNvCxnSpPr/>
            <p:nvPr/>
          </p:nvCxnSpPr>
          <p:spPr>
            <a:xfrm>
              <a:off x="19758884" y="8816001"/>
              <a:ext cx="0" cy="2043374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lg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7289AA-B3BB-4E8A-0213-4800C7A11F2A}"/>
                </a:ext>
              </a:extLst>
            </p:cNvPr>
            <p:cNvSpPr txBox="1"/>
            <p:nvPr/>
          </p:nvSpPr>
          <p:spPr>
            <a:xfrm>
              <a:off x="19545279" y="8526259"/>
              <a:ext cx="9743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100" b="0" dirty="0">
                  <a:solidFill>
                    <a:schemeClr val="tx1"/>
                  </a:solidFill>
                </a:rPr>
                <a:t>深棕色涂料</a:t>
              </a:r>
              <a:endParaRPr lang="en-US" altLang="zh-CN" sz="1100" b="0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0A1E9DD1-B569-A327-484B-36FF484FCAA3}"/>
                </a:ext>
              </a:extLst>
            </p:cNvPr>
            <p:cNvCxnSpPr/>
            <p:nvPr/>
          </p:nvCxnSpPr>
          <p:spPr>
            <a:xfrm>
              <a:off x="20342508" y="9587422"/>
              <a:ext cx="0" cy="2149327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lg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0DFBC0E-315A-DA53-6962-52A9F4648A74}"/>
                </a:ext>
              </a:extLst>
            </p:cNvPr>
            <p:cNvSpPr txBox="1"/>
            <p:nvPr/>
          </p:nvSpPr>
          <p:spPr>
            <a:xfrm>
              <a:off x="17195218" y="9283337"/>
              <a:ext cx="114263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100" b="0" dirty="0">
                  <a:solidFill>
                    <a:schemeClr val="tx1"/>
                  </a:solidFill>
                </a:rPr>
                <a:t>米黄色涂料（色号：</a:t>
              </a:r>
              <a:r>
                <a:rPr lang="en-US" altLang="zh-CN" sz="1100" b="0" dirty="0">
                  <a:solidFill>
                    <a:schemeClr val="tx1"/>
                  </a:solidFill>
                </a:rPr>
                <a:t>0101</a:t>
              </a:r>
              <a:r>
                <a:rPr lang="zh-CN" altLang="en-US" sz="1100" b="0" dirty="0">
                  <a:solidFill>
                    <a:schemeClr val="tx1"/>
                  </a:solidFill>
                </a:rPr>
                <a:t>）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061DE42-3F46-8CD2-3A98-23031F60D328}"/>
                </a:ext>
              </a:extLst>
            </p:cNvPr>
            <p:cNvSpPr txBox="1"/>
            <p:nvPr/>
          </p:nvSpPr>
          <p:spPr>
            <a:xfrm>
              <a:off x="20126319" y="9169296"/>
              <a:ext cx="11354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100" b="0" dirty="0">
                  <a:solidFill>
                    <a:schemeClr val="tx1"/>
                  </a:solidFill>
                </a:rPr>
                <a:t>米黄色涂料（色号：</a:t>
              </a:r>
              <a:r>
                <a:rPr lang="en-US" altLang="zh-CN" sz="1100" b="0" dirty="0">
                  <a:solidFill>
                    <a:schemeClr val="tx1"/>
                  </a:solidFill>
                </a:rPr>
                <a:t>0101</a:t>
              </a:r>
              <a:r>
                <a:rPr lang="zh-CN" altLang="en-US" sz="1100" b="0" dirty="0">
                  <a:solidFill>
                    <a:schemeClr val="tx1"/>
                  </a:solidFill>
                </a:rPr>
                <a:t>）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A5D06527-889E-D517-F459-67CDFFCEE0BB}"/>
                </a:ext>
              </a:extLst>
            </p:cNvPr>
            <p:cNvSpPr txBox="1"/>
            <p:nvPr/>
          </p:nvSpPr>
          <p:spPr>
            <a:xfrm>
              <a:off x="21460182" y="14238123"/>
              <a:ext cx="2345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zh-CN" altLang="en-US" sz="1400" dirty="0">
                  <a:solidFill>
                    <a:schemeClr val="bg1"/>
                  </a:solidFill>
                </a:rPr>
                <a:t> 东南角人视图</a:t>
              </a: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0B95E6F6-FF21-364A-0A17-8B37F7B30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09" b="3711"/>
            <a:stretch/>
          </p:blipFill>
          <p:spPr>
            <a:xfrm>
              <a:off x="11982333" y="2153264"/>
              <a:ext cx="12015544" cy="6191717"/>
            </a:xfrm>
            <a:prstGeom prst="rect">
              <a:avLst/>
            </a:prstGeom>
          </p:spPr>
        </p:pic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FECF8114-9CB0-2137-A3C6-D780D9A38E14}"/>
                </a:ext>
              </a:extLst>
            </p:cNvPr>
            <p:cNvCxnSpPr/>
            <p:nvPr/>
          </p:nvCxnSpPr>
          <p:spPr>
            <a:xfrm>
              <a:off x="17605396" y="3621267"/>
              <a:ext cx="0" cy="1975262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lg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2CEF405-B01D-C573-6ABC-EF0BFA7C5246}"/>
                </a:ext>
              </a:extLst>
            </p:cNvPr>
            <p:cNvSpPr txBox="1"/>
            <p:nvPr/>
          </p:nvSpPr>
          <p:spPr>
            <a:xfrm>
              <a:off x="17143617" y="3183396"/>
              <a:ext cx="11090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100" b="0" dirty="0">
                  <a:solidFill>
                    <a:schemeClr val="tx1"/>
                  </a:solidFill>
                </a:rPr>
                <a:t>米黄色涂料（色号：</a:t>
              </a:r>
              <a:r>
                <a:rPr lang="en-US" altLang="zh-CN" sz="1100" b="0" dirty="0">
                  <a:solidFill>
                    <a:schemeClr val="tx1"/>
                  </a:solidFill>
                </a:rPr>
                <a:t>0101</a:t>
              </a:r>
              <a:r>
                <a:rPr lang="zh-CN" altLang="en-US" sz="1100" b="0" dirty="0">
                  <a:solidFill>
                    <a:schemeClr val="tx1"/>
                  </a:solidFill>
                </a:rPr>
                <a:t>）</a:t>
              </a:r>
            </a:p>
          </p:txBody>
        </p: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4DD5BC7D-2406-FE62-95EA-5AF1AF5551A9}"/>
                </a:ext>
              </a:extLst>
            </p:cNvPr>
            <p:cNvCxnSpPr/>
            <p:nvPr/>
          </p:nvCxnSpPr>
          <p:spPr>
            <a:xfrm>
              <a:off x="18858665" y="3303409"/>
              <a:ext cx="0" cy="89303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lg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1C9C96D-A57C-209D-AC4B-2EFEB8A2175D}"/>
                </a:ext>
              </a:extLst>
            </p:cNvPr>
            <p:cNvSpPr txBox="1"/>
            <p:nvPr/>
          </p:nvSpPr>
          <p:spPr>
            <a:xfrm>
              <a:off x="18660300" y="3101661"/>
              <a:ext cx="10325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100" b="0" dirty="0">
                  <a:solidFill>
                    <a:schemeClr val="tx1"/>
                  </a:solidFill>
                </a:rPr>
                <a:t>深棕色涂料</a:t>
              </a:r>
              <a:endParaRPr lang="en-US" altLang="zh-CN" sz="1100" b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ED973489-C7B8-BA4D-8D75-4499FF1D6E19}"/>
                </a:ext>
              </a:extLst>
            </p:cNvPr>
            <p:cNvCxnSpPr/>
            <p:nvPr/>
          </p:nvCxnSpPr>
          <p:spPr>
            <a:xfrm>
              <a:off x="15896025" y="4029942"/>
              <a:ext cx="0" cy="1765879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lg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B7CFC92C-521C-4EF3-3692-D2B7997BFA36}"/>
                </a:ext>
              </a:extLst>
            </p:cNvPr>
            <p:cNvSpPr txBox="1"/>
            <p:nvPr/>
          </p:nvSpPr>
          <p:spPr>
            <a:xfrm>
              <a:off x="15588356" y="3769673"/>
              <a:ext cx="10919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100" b="0" dirty="0">
                  <a:solidFill>
                    <a:schemeClr val="tx1"/>
                  </a:solidFill>
                </a:rPr>
                <a:t>浅灰色涂料</a:t>
              </a:r>
              <a:endParaRPr lang="en-US" altLang="zh-CN" sz="1100" b="0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4FA66BA4-AE99-B869-4E40-475BAACD5692}"/>
                </a:ext>
              </a:extLst>
            </p:cNvPr>
            <p:cNvCxnSpPr/>
            <p:nvPr/>
          </p:nvCxnSpPr>
          <p:spPr>
            <a:xfrm>
              <a:off x="20901659" y="2849326"/>
              <a:ext cx="0" cy="1366034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lg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BA41D3A-5D51-438A-0B51-62ADB243B7DD}"/>
                </a:ext>
              </a:extLst>
            </p:cNvPr>
            <p:cNvSpPr txBox="1"/>
            <p:nvPr/>
          </p:nvSpPr>
          <p:spPr>
            <a:xfrm>
              <a:off x="20703295" y="2585737"/>
              <a:ext cx="10057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100" b="0" dirty="0">
                  <a:solidFill>
                    <a:schemeClr val="tx1"/>
                  </a:solidFill>
                </a:rPr>
                <a:t>深棕色涂料</a:t>
              </a:r>
              <a:endParaRPr lang="en-US" altLang="zh-CN" sz="1100" b="0" dirty="0">
                <a:solidFill>
                  <a:schemeClr val="tx1"/>
                </a:solidFill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9430257-DD29-8A2C-9B7B-B71B4A08AA16}"/>
                </a:ext>
              </a:extLst>
            </p:cNvPr>
            <p:cNvSpPr txBox="1"/>
            <p:nvPr/>
          </p:nvSpPr>
          <p:spPr>
            <a:xfrm>
              <a:off x="22234488" y="8029823"/>
              <a:ext cx="16118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zh-CN" altLang="en-US" sz="1400" dirty="0">
                  <a:solidFill>
                    <a:schemeClr val="bg1"/>
                  </a:solidFill>
                </a:rPr>
                <a:t>西北角人视图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6400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D1C317-7B9C-8CA1-D2EC-9E104EE0F8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2" y="1768878"/>
            <a:ext cx="16378581" cy="1159201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939284" y="13346652"/>
            <a:ext cx="6264695" cy="44287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500"/>
              </a:spcBef>
              <a:buClr>
                <a:srgbClr val="FF0000"/>
              </a:buClr>
              <a:defRPr/>
            </a:pPr>
            <a:r>
              <a:rPr lang="zh-CN" altLang="en-US" u="sng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拟建</a:t>
            </a:r>
            <a:r>
              <a:rPr lang="zh-CN" altLang="en-US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规划设计方案总平面图</a:t>
            </a: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F1286DE2-2ABC-3A35-8AFE-24A8410CE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020760"/>
              </p:ext>
            </p:extLst>
          </p:nvPr>
        </p:nvGraphicFramePr>
        <p:xfrm>
          <a:off x="16452452" y="1763029"/>
          <a:ext cx="4855403" cy="7596843"/>
        </p:xfrm>
        <a:graphic>
          <a:graphicData uri="http://schemas.openxmlformats.org/drawingml/2006/table">
            <a:tbl>
              <a:tblPr/>
              <a:tblGrid>
                <a:gridCol w="325554">
                  <a:extLst>
                    <a:ext uri="{9D8B030D-6E8A-4147-A177-3AD203B41FA5}">
                      <a16:colId xmlns:a16="http://schemas.microsoft.com/office/drawing/2014/main" val="2944278178"/>
                    </a:ext>
                  </a:extLst>
                </a:gridCol>
                <a:gridCol w="1114606">
                  <a:extLst>
                    <a:ext uri="{9D8B030D-6E8A-4147-A177-3AD203B41FA5}">
                      <a16:colId xmlns:a16="http://schemas.microsoft.com/office/drawing/2014/main" val="106197754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43786057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732655496"/>
                    </a:ext>
                  </a:extLst>
                </a:gridCol>
                <a:gridCol w="2191107">
                  <a:extLst>
                    <a:ext uri="{9D8B030D-6E8A-4147-A177-3AD203B41FA5}">
                      <a16:colId xmlns:a16="http://schemas.microsoft.com/office/drawing/2014/main" val="2994526310"/>
                    </a:ext>
                  </a:extLst>
                </a:gridCol>
              </a:tblGrid>
              <a:tr h="40166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总体技术经济指标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939104"/>
                  </a:ext>
                </a:extLst>
              </a:tr>
              <a:tr h="40166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总计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备注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36873"/>
                  </a:ext>
                </a:extLst>
              </a:tr>
              <a:tr h="5086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总用地面积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3123.07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㎡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均为建设用地，具体面积以钉桩为准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836314"/>
                  </a:ext>
                </a:extLst>
              </a:tr>
              <a:tr h="5086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总建筑面积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5925.74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㎡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均为地上建筑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343068"/>
                  </a:ext>
                </a:extLst>
              </a:tr>
              <a:tr h="4147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其中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住宅楼面积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5896.3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㎡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261883"/>
                  </a:ext>
                </a:extLst>
              </a:tr>
              <a:tr h="78587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门卫及设备用房面积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29.44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㎡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其中门卫面积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8㎡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，设备用房面积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21.44㎡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899632"/>
                  </a:ext>
                </a:extLst>
              </a:tr>
              <a:tr h="4191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建筑基底面积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878.88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㎡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011091"/>
                  </a:ext>
                </a:extLst>
              </a:tr>
              <a:tr h="4191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建筑密度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28.1%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684261"/>
                  </a:ext>
                </a:extLst>
              </a:tr>
              <a:tr h="4191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容积率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1.90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160523"/>
                  </a:ext>
                </a:extLst>
              </a:tr>
              <a:tr h="4191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绿地面积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913.80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㎡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487495"/>
                  </a:ext>
                </a:extLst>
              </a:tr>
              <a:tr h="4191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绿地率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改建前无绿地，改建后增加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913.8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㎡绿地。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369069"/>
                  </a:ext>
                </a:extLst>
              </a:tr>
              <a:tr h="4191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建筑高度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21.45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124359"/>
                  </a:ext>
                </a:extLst>
              </a:tr>
              <a:tr h="4191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层数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348708"/>
                  </a:ext>
                </a:extLst>
              </a:tr>
              <a:tr h="4191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居住户数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原户数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84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户，改建后户数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84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户，户数不变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426413"/>
                  </a:ext>
                </a:extLst>
              </a:tr>
              <a:tr h="61123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机动车停车位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改建前用地范围内停车位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19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个，改建后停车位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个，其中有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个充电停车位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104648"/>
                  </a:ext>
                </a:extLst>
              </a:tr>
              <a:tr h="61123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非机动车停车位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其中电动自行车停车位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个，普通自行车停车位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051567"/>
                  </a:ext>
                </a:extLst>
              </a:tr>
            </a:tbl>
          </a:graphicData>
        </a:graphic>
      </p:graphicFrame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9C5AEC1B-256C-E698-3357-986551128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921856"/>
              </p:ext>
            </p:extLst>
          </p:nvPr>
        </p:nvGraphicFramePr>
        <p:xfrm>
          <a:off x="16452452" y="10783019"/>
          <a:ext cx="4855398" cy="2544141"/>
        </p:xfrm>
        <a:graphic>
          <a:graphicData uri="http://schemas.openxmlformats.org/drawingml/2006/table">
            <a:tbl>
              <a:tblPr/>
              <a:tblGrid>
                <a:gridCol w="208203">
                  <a:extLst>
                    <a:ext uri="{9D8B030D-6E8A-4147-A177-3AD203B41FA5}">
                      <a16:colId xmlns:a16="http://schemas.microsoft.com/office/drawing/2014/main" val="1933249220"/>
                    </a:ext>
                  </a:extLst>
                </a:gridCol>
                <a:gridCol w="984960">
                  <a:extLst>
                    <a:ext uri="{9D8B030D-6E8A-4147-A177-3AD203B41FA5}">
                      <a16:colId xmlns:a16="http://schemas.microsoft.com/office/drawing/2014/main" val="2642032039"/>
                    </a:ext>
                  </a:extLst>
                </a:gridCol>
                <a:gridCol w="694010">
                  <a:extLst>
                    <a:ext uri="{9D8B030D-6E8A-4147-A177-3AD203B41FA5}">
                      <a16:colId xmlns:a16="http://schemas.microsoft.com/office/drawing/2014/main" val="101160377"/>
                    </a:ext>
                  </a:extLst>
                </a:gridCol>
                <a:gridCol w="694010">
                  <a:extLst>
                    <a:ext uri="{9D8B030D-6E8A-4147-A177-3AD203B41FA5}">
                      <a16:colId xmlns:a16="http://schemas.microsoft.com/office/drawing/2014/main" val="3355658756"/>
                    </a:ext>
                  </a:extLst>
                </a:gridCol>
                <a:gridCol w="427083">
                  <a:extLst>
                    <a:ext uri="{9D8B030D-6E8A-4147-A177-3AD203B41FA5}">
                      <a16:colId xmlns:a16="http://schemas.microsoft.com/office/drawing/2014/main" val="2162025959"/>
                    </a:ext>
                  </a:extLst>
                </a:gridCol>
                <a:gridCol w="272265">
                  <a:extLst>
                    <a:ext uri="{9D8B030D-6E8A-4147-A177-3AD203B41FA5}">
                      <a16:colId xmlns:a16="http://schemas.microsoft.com/office/drawing/2014/main" val="2819276847"/>
                    </a:ext>
                  </a:extLst>
                </a:gridCol>
                <a:gridCol w="507160">
                  <a:extLst>
                    <a:ext uri="{9D8B030D-6E8A-4147-A177-3AD203B41FA5}">
                      <a16:colId xmlns:a16="http://schemas.microsoft.com/office/drawing/2014/main" val="392629011"/>
                    </a:ext>
                  </a:extLst>
                </a:gridCol>
                <a:gridCol w="1067707">
                  <a:extLst>
                    <a:ext uri="{9D8B030D-6E8A-4147-A177-3AD203B41FA5}">
                      <a16:colId xmlns:a16="http://schemas.microsoft.com/office/drawing/2014/main" val="110418125"/>
                    </a:ext>
                  </a:extLst>
                </a:gridCol>
              </a:tblGrid>
              <a:tr h="38850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单体建构筑物技术经济指标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422816"/>
                  </a:ext>
                </a:extLst>
              </a:tr>
              <a:tr h="48601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总建筑面积（㎡）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地上建筑面积（㎡）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地下建筑面积（㎡）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层数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建筑高度（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m）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备注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724977"/>
                  </a:ext>
                </a:extLst>
              </a:tr>
              <a:tr h="27445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1#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住宅楼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5896.3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5896.3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21.45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286349"/>
                  </a:ext>
                </a:extLst>
              </a:tr>
              <a:tr h="5717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2#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门卫及设备用房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29.44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29.44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3.15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其中门卫面积</a:t>
                      </a:r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8㎡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，设备用房面积</a:t>
                      </a:r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21.44㎡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。设备用房为给水泵房及热力小室。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82529"/>
                  </a:ext>
                </a:extLst>
              </a:tr>
              <a:tr h="5489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3#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非机动车停车棚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平面尺寸约为</a:t>
                      </a:r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6m*9m,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根据相关文件要求，非机动车棚不计入建筑面积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162496"/>
                  </a:ext>
                </a:extLst>
              </a:tr>
              <a:tr h="27445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合计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5925.74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5925.74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995142"/>
                  </a:ext>
                </a:extLst>
              </a:tr>
            </a:tbl>
          </a:graphicData>
        </a:graphic>
      </p:graphicFrame>
      <p:pic>
        <p:nvPicPr>
          <p:cNvPr id="25" name="图片 24">
            <a:extLst>
              <a:ext uri="{FF2B5EF4-FFF2-40B4-BE49-F238E27FC236}">
                <a16:creationId xmlns:a16="http://schemas.microsoft.com/office/drawing/2014/main" id="{464D0541-A01C-0D89-0B17-20FDF1F8F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44" y="1943051"/>
            <a:ext cx="2197414" cy="2853830"/>
          </a:xfrm>
          <a:prstGeom prst="roundRect">
            <a:avLst>
              <a:gd name="adj" fmla="val 8691"/>
            </a:avLst>
          </a:prstGeom>
        </p:spPr>
      </p:pic>
      <p:sp>
        <p:nvSpPr>
          <p:cNvPr id="9" name="文本框 1">
            <a:extLst>
              <a:ext uri="{FF2B5EF4-FFF2-40B4-BE49-F238E27FC236}">
                <a16:creationId xmlns:a16="http://schemas.microsoft.com/office/drawing/2014/main" id="{C2A3BD88-66D1-BB6C-02F9-094955ABBF2D}"/>
              </a:ext>
            </a:extLst>
          </p:cNvPr>
          <p:cNvSpPr txBox="1"/>
          <p:nvPr/>
        </p:nvSpPr>
        <p:spPr>
          <a:xfrm>
            <a:off x="16452452" y="9359872"/>
            <a:ext cx="478339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600" b="1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备注：根据京政发 ［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］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北京市居住公共服务设施配置指标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，本项目需按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1.0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车位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户（即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84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个车位）配置。该项目为危旧楼改建项目，由于受场地条件限制及改造资金成本影响，结合危旧楼改建政策精神，本改建项目停车位按不低于现状（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个车位）配置。</a:t>
            </a:r>
          </a:p>
        </p:txBody>
      </p:sp>
    </p:spTree>
    <p:extLst>
      <p:ext uri="{BB962C8B-B14F-4D97-AF65-F5344CB8AC3E}">
        <p14:creationId xmlns:p14="http://schemas.microsoft.com/office/powerpoint/2010/main" val="1360904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>
            <a:extLst>
              <a:ext uri="{FF2B5EF4-FFF2-40B4-BE49-F238E27FC236}">
                <a16:creationId xmlns:a16="http://schemas.microsoft.com/office/drawing/2014/main" id="{FE6C9F40-AAB2-6950-54DD-14D104F2D5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58" b="951"/>
          <a:stretch/>
        </p:blipFill>
        <p:spPr>
          <a:xfrm>
            <a:off x="984784" y="2418680"/>
            <a:ext cx="9128305" cy="8038755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0E208810-C33A-8316-6645-F008F81A5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" r="962"/>
          <a:stretch/>
        </p:blipFill>
        <p:spPr>
          <a:xfrm>
            <a:off x="11699924" y="2425330"/>
            <a:ext cx="9128305" cy="803210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698236" y="967877"/>
            <a:ext cx="477590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rgbClr val="FF0000"/>
              </a:buClr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日照模拟计算图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56869D75-4584-700D-A40B-63580367352A}"/>
              </a:ext>
            </a:extLst>
          </p:cNvPr>
          <p:cNvSpPr/>
          <p:nvPr/>
        </p:nvSpPr>
        <p:spPr>
          <a:xfrm>
            <a:off x="19240710" y="11198775"/>
            <a:ext cx="1587519" cy="3510594"/>
          </a:xfrm>
          <a:prstGeom prst="roundRect">
            <a:avLst>
              <a:gd name="adj" fmla="val 1049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89892A9-0ACC-2FC5-3BBA-D1BF06F741AA}"/>
              </a:ext>
            </a:extLst>
          </p:cNvPr>
          <p:cNvGrpSpPr/>
          <p:nvPr/>
        </p:nvGrpSpPr>
        <p:grpSpPr>
          <a:xfrm>
            <a:off x="19782380" y="1006947"/>
            <a:ext cx="1156862" cy="1089895"/>
            <a:chOff x="8418219" y="2241650"/>
            <a:chExt cx="805405" cy="758783"/>
          </a:xfrm>
        </p:grpSpPr>
        <p:sp>
          <p:nvSpPr>
            <p:cNvPr id="7" name="箭头: 右 6">
              <a:extLst>
                <a:ext uri="{FF2B5EF4-FFF2-40B4-BE49-F238E27FC236}">
                  <a16:creationId xmlns:a16="http://schemas.microsoft.com/office/drawing/2014/main" id="{CC4DE797-1AA8-4955-AB7F-F53781DE13ED}"/>
                </a:ext>
              </a:extLst>
            </p:cNvPr>
            <p:cNvSpPr/>
            <p:nvPr/>
          </p:nvSpPr>
          <p:spPr>
            <a:xfrm rot="16200000">
              <a:off x="8485969" y="2670617"/>
              <a:ext cx="288570" cy="371061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958C641-EF52-E09E-6727-5C2C0D3E7288}"/>
                </a:ext>
              </a:extLst>
            </p:cNvPr>
            <p:cNvSpPr txBox="1"/>
            <p:nvPr/>
          </p:nvSpPr>
          <p:spPr>
            <a:xfrm>
              <a:off x="8418219" y="2241650"/>
              <a:ext cx="805405" cy="492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/>
                <a:t>N</a:t>
              </a:r>
              <a:endParaRPr lang="zh-CN" altLang="en-US" sz="4000" b="1" dirty="0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849E985-1563-C059-827F-09C62817CA37}"/>
              </a:ext>
            </a:extLst>
          </p:cNvPr>
          <p:cNvGrpSpPr/>
          <p:nvPr/>
        </p:nvGrpSpPr>
        <p:grpSpPr>
          <a:xfrm>
            <a:off x="19396514" y="11292690"/>
            <a:ext cx="1455141" cy="3324558"/>
            <a:chOff x="490486" y="6620320"/>
            <a:chExt cx="1231861" cy="281443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A426F8C-EAFF-0032-040E-7A7035DDBF44}"/>
                </a:ext>
              </a:extLst>
            </p:cNvPr>
            <p:cNvSpPr/>
            <p:nvPr/>
          </p:nvSpPr>
          <p:spPr>
            <a:xfrm>
              <a:off x="490486" y="7036656"/>
              <a:ext cx="656395" cy="190443"/>
            </a:xfrm>
            <a:prstGeom prst="rect">
              <a:avLst/>
            </a:prstGeom>
            <a:solidFill>
              <a:srgbClr val="FF0000"/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5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B408249-49A4-E26A-C6EF-CDF02E2B9406}"/>
                </a:ext>
              </a:extLst>
            </p:cNvPr>
            <p:cNvSpPr/>
            <p:nvPr/>
          </p:nvSpPr>
          <p:spPr>
            <a:xfrm>
              <a:off x="490486" y="7417542"/>
              <a:ext cx="656395" cy="190443"/>
            </a:xfrm>
            <a:prstGeom prst="rect">
              <a:avLst/>
            </a:prstGeom>
            <a:solidFill>
              <a:srgbClr val="FFFF00"/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5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1DE9658-5ABA-AAAC-E173-7B164A575DB1}"/>
                </a:ext>
              </a:extLst>
            </p:cNvPr>
            <p:cNvSpPr/>
            <p:nvPr/>
          </p:nvSpPr>
          <p:spPr>
            <a:xfrm>
              <a:off x="490486" y="7755194"/>
              <a:ext cx="656395" cy="190443"/>
            </a:xfrm>
            <a:prstGeom prst="rect">
              <a:avLst/>
            </a:prstGeom>
            <a:solidFill>
              <a:srgbClr val="00E100"/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5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8430DD4-D5D1-B563-0CB3-66B53F45F69B}"/>
                </a:ext>
              </a:extLst>
            </p:cNvPr>
            <p:cNvSpPr txBox="1"/>
            <p:nvPr/>
          </p:nvSpPr>
          <p:spPr>
            <a:xfrm>
              <a:off x="1135272" y="8092846"/>
              <a:ext cx="587075" cy="22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100" dirty="0"/>
                <a:t>4</a:t>
              </a:r>
              <a:r>
                <a:rPr lang="zh-CN" altLang="en-US" sz="1100" dirty="0"/>
                <a:t>小时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A2D74AA-34D0-5599-A8AD-C84C7E564931}"/>
                </a:ext>
              </a:extLst>
            </p:cNvPr>
            <p:cNvSpPr/>
            <p:nvPr/>
          </p:nvSpPr>
          <p:spPr>
            <a:xfrm>
              <a:off x="490486" y="8136083"/>
              <a:ext cx="656395" cy="190443"/>
            </a:xfrm>
            <a:prstGeom prst="rect">
              <a:avLst/>
            </a:prstGeom>
            <a:solidFill>
              <a:srgbClr val="00F5F5"/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5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5F6DAFE-9A59-8258-4128-305E351AC928}"/>
                </a:ext>
              </a:extLst>
            </p:cNvPr>
            <p:cNvSpPr txBox="1"/>
            <p:nvPr/>
          </p:nvSpPr>
          <p:spPr>
            <a:xfrm>
              <a:off x="1135272" y="8460086"/>
              <a:ext cx="587075" cy="22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100" dirty="0"/>
                <a:t>5</a:t>
              </a:r>
              <a:r>
                <a:rPr lang="zh-CN" altLang="en-US" sz="1100" dirty="0"/>
                <a:t>小时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11328A1-DE6B-C20C-B95F-8792C73AE287}"/>
                </a:ext>
              </a:extLst>
            </p:cNvPr>
            <p:cNvSpPr/>
            <p:nvPr/>
          </p:nvSpPr>
          <p:spPr>
            <a:xfrm>
              <a:off x="490486" y="8503323"/>
              <a:ext cx="656395" cy="190443"/>
            </a:xfrm>
            <a:prstGeom prst="rect">
              <a:avLst/>
            </a:prstGeom>
            <a:solidFill>
              <a:srgbClr val="0000B9"/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5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1293096-F4AD-A859-02A7-A3173E4382B3}"/>
                </a:ext>
              </a:extLst>
            </p:cNvPr>
            <p:cNvSpPr/>
            <p:nvPr/>
          </p:nvSpPr>
          <p:spPr>
            <a:xfrm>
              <a:off x="490486" y="8881028"/>
              <a:ext cx="656395" cy="190443"/>
            </a:xfrm>
            <a:prstGeom prst="rect">
              <a:avLst/>
            </a:prstGeom>
            <a:solidFill>
              <a:srgbClr val="CC00CC"/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5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F1D585E-919D-E90D-3201-E4C432F4949C}"/>
                </a:ext>
              </a:extLst>
            </p:cNvPr>
            <p:cNvSpPr txBox="1"/>
            <p:nvPr/>
          </p:nvSpPr>
          <p:spPr>
            <a:xfrm>
              <a:off x="1135272" y="7709133"/>
              <a:ext cx="587075" cy="22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100" dirty="0"/>
                <a:t>3</a:t>
              </a:r>
              <a:r>
                <a:rPr lang="zh-CN" altLang="en-US" sz="1100" dirty="0"/>
                <a:t>小时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55BA6839-85D2-C589-CDC4-EFCF2305697F}"/>
                </a:ext>
              </a:extLst>
            </p:cNvPr>
            <p:cNvSpPr txBox="1"/>
            <p:nvPr/>
          </p:nvSpPr>
          <p:spPr>
            <a:xfrm>
              <a:off x="1135272" y="7374772"/>
              <a:ext cx="587075" cy="22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100" dirty="0"/>
                <a:t>2</a:t>
              </a:r>
              <a:r>
                <a:rPr lang="zh-CN" altLang="en-US" sz="1100" dirty="0"/>
                <a:t>小时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23B772C-4C94-3382-CCEA-4C52F7210104}"/>
                </a:ext>
              </a:extLst>
            </p:cNvPr>
            <p:cNvSpPr txBox="1"/>
            <p:nvPr/>
          </p:nvSpPr>
          <p:spPr>
            <a:xfrm>
              <a:off x="1135272" y="6991059"/>
              <a:ext cx="587075" cy="22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100" dirty="0"/>
                <a:t>1</a:t>
              </a:r>
              <a:r>
                <a:rPr lang="zh-CN" altLang="en-US" sz="1100" dirty="0"/>
                <a:t>小时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B2A929C-B702-0A95-00FA-ACB8D0FA695F}"/>
                </a:ext>
              </a:extLst>
            </p:cNvPr>
            <p:cNvSpPr txBox="1"/>
            <p:nvPr/>
          </p:nvSpPr>
          <p:spPr>
            <a:xfrm>
              <a:off x="1135272" y="8837792"/>
              <a:ext cx="587075" cy="22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100" dirty="0"/>
                <a:t>6</a:t>
              </a:r>
              <a:r>
                <a:rPr lang="zh-CN" altLang="en-US" sz="1100" dirty="0"/>
                <a:t>小时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26C7BAB-5FC1-6172-FA81-E33161A9C846}"/>
                </a:ext>
              </a:extLst>
            </p:cNvPr>
            <p:cNvSpPr/>
            <p:nvPr/>
          </p:nvSpPr>
          <p:spPr>
            <a:xfrm>
              <a:off x="490486" y="9244307"/>
              <a:ext cx="656395" cy="190443"/>
            </a:xfrm>
            <a:prstGeom prst="rect">
              <a:avLst/>
            </a:prstGeom>
            <a:solidFill>
              <a:srgbClr val="FFFFFF"/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5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03F4965-1549-FA58-91CD-C41D05624A83}"/>
                </a:ext>
              </a:extLst>
            </p:cNvPr>
            <p:cNvSpPr txBox="1"/>
            <p:nvPr/>
          </p:nvSpPr>
          <p:spPr>
            <a:xfrm>
              <a:off x="1135272" y="9201071"/>
              <a:ext cx="587075" cy="22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100" dirty="0"/>
                <a:t>8</a:t>
              </a:r>
              <a:r>
                <a:rPr lang="zh-CN" altLang="en-US" sz="1100" dirty="0"/>
                <a:t>小时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171C060-14E2-8ACF-AC51-C6ECA3F45B1F}"/>
                </a:ext>
              </a:extLst>
            </p:cNvPr>
            <p:cNvSpPr/>
            <p:nvPr/>
          </p:nvSpPr>
          <p:spPr>
            <a:xfrm>
              <a:off x="490486" y="6665917"/>
              <a:ext cx="656395" cy="190442"/>
            </a:xfrm>
            <a:prstGeom prst="rect">
              <a:avLst/>
            </a:prstGeom>
            <a:solidFill>
              <a:srgbClr val="CDCDCD"/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5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1A204FD-68C2-CBBC-B1C5-89A19323B9B6}"/>
                </a:ext>
              </a:extLst>
            </p:cNvPr>
            <p:cNvSpPr txBox="1"/>
            <p:nvPr/>
          </p:nvSpPr>
          <p:spPr>
            <a:xfrm>
              <a:off x="1135272" y="6620320"/>
              <a:ext cx="587075" cy="22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100" dirty="0"/>
                <a:t>0</a:t>
              </a:r>
              <a:r>
                <a:rPr lang="zh-CN" altLang="en-US" sz="1100" dirty="0"/>
                <a:t>小时</a:t>
              </a:r>
            </a:p>
          </p:txBody>
        </p:sp>
      </p:grp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1ACB988D-DE51-BA38-2722-7EEE99408454}"/>
              </a:ext>
            </a:extLst>
          </p:cNvPr>
          <p:cNvCxnSpPr/>
          <p:nvPr/>
        </p:nvCxnSpPr>
        <p:spPr>
          <a:xfrm>
            <a:off x="10602369" y="7012176"/>
            <a:ext cx="655169" cy="0"/>
          </a:xfrm>
          <a:prstGeom prst="straightConnector1">
            <a:avLst/>
          </a:prstGeom>
          <a:noFill/>
          <a:ln w="76200">
            <a:solidFill>
              <a:srgbClr val="FFC000"/>
            </a:solidFill>
            <a:prstDash val="solid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6625322B-F48E-F4BF-251F-FB3067EC48BF}"/>
              </a:ext>
            </a:extLst>
          </p:cNvPr>
          <p:cNvSpPr txBox="1"/>
          <p:nvPr/>
        </p:nvSpPr>
        <p:spPr>
          <a:xfrm>
            <a:off x="7086606" y="10500946"/>
            <a:ext cx="307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71450" indent="-171450" algn="r">
              <a:buFont typeface="Wingdings" panose="05000000000000000000" pitchFamily="2" charset="2"/>
              <a:buChar char="l"/>
            </a:pPr>
            <a:r>
              <a:rPr lang="zh-CN" altLang="en-US" sz="1800" dirty="0"/>
              <a:t>改建前建筑日照情况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FDCF8F3-CCE7-E522-66F1-7E506A30890D}"/>
              </a:ext>
            </a:extLst>
          </p:cNvPr>
          <p:cNvSpPr txBox="1"/>
          <p:nvPr/>
        </p:nvSpPr>
        <p:spPr>
          <a:xfrm>
            <a:off x="18329196" y="10498986"/>
            <a:ext cx="251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800" dirty="0"/>
              <a:t>改建后建筑日照情况</a:t>
            </a:r>
          </a:p>
        </p:txBody>
      </p:sp>
      <p:sp>
        <p:nvSpPr>
          <p:cNvPr id="33" name="任意多边形 34">
            <a:extLst>
              <a:ext uri="{FF2B5EF4-FFF2-40B4-BE49-F238E27FC236}">
                <a16:creationId xmlns:a16="http://schemas.microsoft.com/office/drawing/2014/main" id="{3B560939-D093-174B-1F85-78AE47CBEFF3}"/>
              </a:ext>
            </a:extLst>
          </p:cNvPr>
          <p:cNvSpPr/>
          <p:nvPr/>
        </p:nvSpPr>
        <p:spPr>
          <a:xfrm>
            <a:off x="15849500" y="5280693"/>
            <a:ext cx="3255722" cy="2104237"/>
          </a:xfrm>
          <a:custGeom>
            <a:avLst/>
            <a:gdLst>
              <a:gd name="connsiteX0" fmla="*/ 0 w 6882714"/>
              <a:gd name="connsiteY0" fmla="*/ 383059 h 4448432"/>
              <a:gd name="connsiteX1" fmla="*/ 6882714 w 6882714"/>
              <a:gd name="connsiteY1" fmla="*/ 0 h 4448432"/>
              <a:gd name="connsiteX2" fmla="*/ 6660292 w 6882714"/>
              <a:gd name="connsiteY2" fmla="*/ 4399005 h 4448432"/>
              <a:gd name="connsiteX3" fmla="*/ 2570206 w 6882714"/>
              <a:gd name="connsiteY3" fmla="*/ 4238367 h 4448432"/>
              <a:gd name="connsiteX4" fmla="*/ 222422 w 6882714"/>
              <a:gd name="connsiteY4" fmla="*/ 4448432 h 4448432"/>
              <a:gd name="connsiteX5" fmla="*/ 0 w 6882714"/>
              <a:gd name="connsiteY5" fmla="*/ 383059 h 444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2714" h="4448432">
                <a:moveTo>
                  <a:pt x="0" y="383059"/>
                </a:moveTo>
                <a:lnTo>
                  <a:pt x="6882714" y="0"/>
                </a:lnTo>
                <a:lnTo>
                  <a:pt x="6660292" y="4399005"/>
                </a:lnTo>
                <a:lnTo>
                  <a:pt x="2570206" y="4238367"/>
                </a:lnTo>
                <a:lnTo>
                  <a:pt x="222422" y="4448432"/>
                </a:lnTo>
                <a:lnTo>
                  <a:pt x="0" y="383059"/>
                </a:lnTo>
                <a:close/>
              </a:path>
            </a:pathLst>
          </a:custGeom>
          <a:noFill/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/>
          </a:p>
        </p:txBody>
      </p:sp>
      <p:sp>
        <p:nvSpPr>
          <p:cNvPr id="34" name="任意多边形 34">
            <a:extLst>
              <a:ext uri="{FF2B5EF4-FFF2-40B4-BE49-F238E27FC236}">
                <a16:creationId xmlns:a16="http://schemas.microsoft.com/office/drawing/2014/main" id="{A856B687-C173-69F1-7C81-DEAD740E5CFA}"/>
              </a:ext>
            </a:extLst>
          </p:cNvPr>
          <p:cNvSpPr/>
          <p:nvPr/>
        </p:nvSpPr>
        <p:spPr>
          <a:xfrm>
            <a:off x="5095477" y="5280693"/>
            <a:ext cx="3255722" cy="2104237"/>
          </a:xfrm>
          <a:custGeom>
            <a:avLst/>
            <a:gdLst>
              <a:gd name="connsiteX0" fmla="*/ 0 w 6882714"/>
              <a:gd name="connsiteY0" fmla="*/ 383059 h 4448432"/>
              <a:gd name="connsiteX1" fmla="*/ 6882714 w 6882714"/>
              <a:gd name="connsiteY1" fmla="*/ 0 h 4448432"/>
              <a:gd name="connsiteX2" fmla="*/ 6660292 w 6882714"/>
              <a:gd name="connsiteY2" fmla="*/ 4399005 h 4448432"/>
              <a:gd name="connsiteX3" fmla="*/ 2570206 w 6882714"/>
              <a:gd name="connsiteY3" fmla="*/ 4238367 h 4448432"/>
              <a:gd name="connsiteX4" fmla="*/ 222422 w 6882714"/>
              <a:gd name="connsiteY4" fmla="*/ 4448432 h 4448432"/>
              <a:gd name="connsiteX5" fmla="*/ 0 w 6882714"/>
              <a:gd name="connsiteY5" fmla="*/ 383059 h 444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2714" h="4448432">
                <a:moveTo>
                  <a:pt x="0" y="383059"/>
                </a:moveTo>
                <a:lnTo>
                  <a:pt x="6882714" y="0"/>
                </a:lnTo>
                <a:lnTo>
                  <a:pt x="6660292" y="4399005"/>
                </a:lnTo>
                <a:lnTo>
                  <a:pt x="2570206" y="4238367"/>
                </a:lnTo>
                <a:lnTo>
                  <a:pt x="222422" y="4448432"/>
                </a:lnTo>
                <a:lnTo>
                  <a:pt x="0" y="383059"/>
                </a:lnTo>
                <a:close/>
              </a:path>
            </a:pathLst>
          </a:custGeom>
          <a:noFill/>
          <a:ln w="38100">
            <a:solidFill>
              <a:schemeClr val="accent4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86201060-65D5-67A6-ECF1-50B6AC9ABABC}"/>
              </a:ext>
            </a:extLst>
          </p:cNvPr>
          <p:cNvSpPr/>
          <p:nvPr/>
        </p:nvSpPr>
        <p:spPr>
          <a:xfrm>
            <a:off x="1017852" y="11212882"/>
            <a:ext cx="6864729" cy="3510594"/>
          </a:xfrm>
          <a:prstGeom prst="roundRect">
            <a:avLst>
              <a:gd name="adj" fmla="val 847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此次计算采用众智日照分析软件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9.0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版本计算。具体日照技术参数为：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）经纬度：东经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117°10′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，北纬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30°06′</a:t>
            </a:r>
          </a:p>
          <a:p>
            <a:pPr algn="just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）有效时间：大寒日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00-16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</a:p>
          <a:p>
            <a:pPr algn="just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）时间计算精度：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</a:p>
          <a:p>
            <a:pPr algn="just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）时间累计方式：连续日照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</a:p>
          <a:p>
            <a:pPr algn="just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）最小太阳高度角：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8°</a:t>
            </a:r>
          </a:p>
          <a:p>
            <a:pPr algn="just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）光与墙面、窗面最小夹角：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15°</a:t>
            </a:r>
          </a:p>
          <a:p>
            <a:pPr algn="just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）计算受影面：距离内坪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0.9m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高的外墙位置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）计算时均采用真太阳时</a:t>
            </a:r>
            <a:endParaRPr lang="zh-CN" altLang="en-US" sz="1600" b="1" dirty="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905D8DE0-1CB2-5C81-1237-51AB16F89DF4}"/>
              </a:ext>
            </a:extLst>
          </p:cNvPr>
          <p:cNvSpPr/>
          <p:nvPr/>
        </p:nvSpPr>
        <p:spPr>
          <a:xfrm>
            <a:off x="8287966" y="11198767"/>
            <a:ext cx="10552828" cy="3510594"/>
          </a:xfrm>
          <a:prstGeom prst="roundRect">
            <a:avLst>
              <a:gd name="adj" fmla="val 847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经众智日照软件分析计算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本项目设计符合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城市居住区规划设计标准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：北京地区住宅建筑日照不应低于大寒日日照时数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小时标准。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本项目设计符合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北京市住宅设计规范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》DB11/1740-2020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有关日照标准：每套住宅至少应有一个居住空间能获得冬季日照。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本项目改建后比改建前日照时间有所增加，日照情况优于之前。（详见具体日照对比）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按照本案建设后，本项目对周边现状建筑满足国家规定的日照标准，未产生不利影响。（详见具体日照对比）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E1782435-484D-65FB-74D0-942ECB51EB2C}"/>
              </a:ext>
            </a:extLst>
          </p:cNvPr>
          <p:cNvGrpSpPr/>
          <p:nvPr/>
        </p:nvGrpSpPr>
        <p:grpSpPr>
          <a:xfrm>
            <a:off x="3210196" y="3480620"/>
            <a:ext cx="15567814" cy="6397572"/>
            <a:chOff x="-5322987" y="3115792"/>
            <a:chExt cx="14458820" cy="5941830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278C9E8-ECCD-8ADA-A84E-81ECFFC6745B}"/>
                </a:ext>
              </a:extLst>
            </p:cNvPr>
            <p:cNvSpPr txBox="1"/>
            <p:nvPr/>
          </p:nvSpPr>
          <p:spPr>
            <a:xfrm>
              <a:off x="4953000" y="5362692"/>
              <a:ext cx="549527" cy="2572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en-US" altLang="zh-CN" sz="1200" b="0" dirty="0"/>
                <a:t>2</a:t>
              </a:r>
              <a:r>
                <a:rPr lang="zh-CN" altLang="en-US" sz="1200" b="0" dirty="0"/>
                <a:t>号楼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6C82C922-BCC2-CBFF-2E49-0539EA331E37}"/>
                </a:ext>
              </a:extLst>
            </p:cNvPr>
            <p:cNvSpPr txBox="1"/>
            <p:nvPr/>
          </p:nvSpPr>
          <p:spPr>
            <a:xfrm>
              <a:off x="4953000" y="7014164"/>
              <a:ext cx="549527" cy="2572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en-US" altLang="zh-CN" sz="1200" b="0" dirty="0"/>
                <a:t>7</a:t>
              </a:r>
              <a:r>
                <a:rPr lang="zh-CN" altLang="en-US" sz="1200" b="0" dirty="0"/>
                <a:t>号楼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9D9E618C-9692-C39B-0AED-8D6A11E7E0DB}"/>
                </a:ext>
              </a:extLst>
            </p:cNvPr>
            <p:cNvSpPr txBox="1"/>
            <p:nvPr/>
          </p:nvSpPr>
          <p:spPr>
            <a:xfrm>
              <a:off x="6276306" y="3288674"/>
              <a:ext cx="755462" cy="2572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号楼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0E15C887-DE83-9F0A-781E-7C056F9D7329}"/>
                </a:ext>
              </a:extLst>
            </p:cNvPr>
            <p:cNvSpPr txBox="1"/>
            <p:nvPr/>
          </p:nvSpPr>
          <p:spPr>
            <a:xfrm>
              <a:off x="7698700" y="3115792"/>
              <a:ext cx="688179" cy="2572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25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号楼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9BAEF2F-8A1A-AF41-DE71-ED04A6250B3B}"/>
                </a:ext>
              </a:extLst>
            </p:cNvPr>
            <p:cNvSpPr txBox="1"/>
            <p:nvPr/>
          </p:nvSpPr>
          <p:spPr>
            <a:xfrm rot="16200000">
              <a:off x="5983186" y="6258947"/>
              <a:ext cx="754453" cy="20009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zh-CN" altLang="en-US" sz="800" b="0" dirty="0"/>
                <a:t>库房（已拆除）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ED84B06-08FC-0D4C-EDEB-1AE69786D1C8}"/>
                </a:ext>
              </a:extLst>
            </p:cNvPr>
            <p:cNvSpPr txBox="1"/>
            <p:nvPr/>
          </p:nvSpPr>
          <p:spPr>
            <a:xfrm>
              <a:off x="6909060" y="6731684"/>
              <a:ext cx="588570" cy="18580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zh-CN" altLang="en-US" sz="700" b="0" dirty="0"/>
                <a:t>小区管理处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DDF2D0E2-B71A-B816-0CC0-16B43532E2D0}"/>
                </a:ext>
              </a:extLst>
            </p:cNvPr>
            <p:cNvSpPr txBox="1"/>
            <p:nvPr/>
          </p:nvSpPr>
          <p:spPr>
            <a:xfrm>
              <a:off x="8100054" y="7000777"/>
              <a:ext cx="677257" cy="18580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zh-CN" altLang="en-US" sz="700" b="0" dirty="0"/>
                <a:t>小区管理处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F8E39BEB-643D-6565-A3DC-477475238194}"/>
                </a:ext>
              </a:extLst>
            </p:cNvPr>
            <p:cNvSpPr txBox="1"/>
            <p:nvPr/>
          </p:nvSpPr>
          <p:spPr>
            <a:xfrm rot="16200000">
              <a:off x="-3969754" y="6258947"/>
              <a:ext cx="754453" cy="20009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/>
              <a:r>
                <a:rPr lang="zh-CN" altLang="en-US" sz="800" b="0" dirty="0"/>
                <a:t>库房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41C2ACB5-843A-11F0-3EBC-01E10112C30A}"/>
                </a:ext>
              </a:extLst>
            </p:cNvPr>
            <p:cNvSpPr txBox="1"/>
            <p:nvPr/>
          </p:nvSpPr>
          <p:spPr>
            <a:xfrm>
              <a:off x="-3070377" y="6731684"/>
              <a:ext cx="588570" cy="18580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zh-CN" altLang="en-US" sz="700" b="0" dirty="0"/>
                <a:t>小区管理处</a:t>
              </a: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BE0A43D4-139D-A5AC-4845-287DCA997504}"/>
                </a:ext>
              </a:extLst>
            </p:cNvPr>
            <p:cNvSpPr txBox="1"/>
            <p:nvPr/>
          </p:nvSpPr>
          <p:spPr>
            <a:xfrm>
              <a:off x="-1852011" y="7000777"/>
              <a:ext cx="677257" cy="18580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zh-CN" altLang="en-US" sz="700" b="0" dirty="0"/>
                <a:t>小区管理处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80B26DA3-DCD4-799B-E4C5-B6283F4512A3}"/>
                </a:ext>
              </a:extLst>
            </p:cNvPr>
            <p:cNvSpPr txBox="1"/>
            <p:nvPr/>
          </p:nvSpPr>
          <p:spPr>
            <a:xfrm>
              <a:off x="6770628" y="7843210"/>
              <a:ext cx="813590" cy="2572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en-US" altLang="zh-CN" sz="1200" b="0" dirty="0"/>
                <a:t>12</a:t>
              </a:r>
              <a:r>
                <a:rPr lang="zh-CN" altLang="en-US" sz="1200" b="0" dirty="0"/>
                <a:t>号楼</a:t>
              </a: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47CEC4CB-F024-8400-049D-B6121AAE7E4C}"/>
                </a:ext>
              </a:extLst>
            </p:cNvPr>
            <p:cNvSpPr txBox="1"/>
            <p:nvPr/>
          </p:nvSpPr>
          <p:spPr>
            <a:xfrm>
              <a:off x="8322243" y="7971844"/>
              <a:ext cx="813590" cy="2572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en-US" altLang="zh-CN" sz="1200" b="0" dirty="0"/>
                <a:t>11</a:t>
              </a:r>
              <a:r>
                <a:rPr lang="zh-CN" altLang="en-US" sz="1200" b="0" dirty="0"/>
                <a:t>号楼</a:t>
              </a: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CDF7C6C5-E174-60A3-6F4D-4F8CE8EC0C7A}"/>
                </a:ext>
              </a:extLst>
            </p:cNvPr>
            <p:cNvSpPr txBox="1"/>
            <p:nvPr/>
          </p:nvSpPr>
          <p:spPr>
            <a:xfrm>
              <a:off x="4668792" y="8800355"/>
              <a:ext cx="813590" cy="2572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en-US" altLang="zh-CN" sz="1200" b="0" dirty="0"/>
                <a:t>10</a:t>
              </a:r>
              <a:r>
                <a:rPr lang="zh-CN" altLang="en-US" sz="1200" b="0" dirty="0"/>
                <a:t>号楼</a:t>
              </a: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064157DE-68A1-73EF-A746-3BB358DEE9B7}"/>
                </a:ext>
              </a:extLst>
            </p:cNvPr>
            <p:cNvSpPr txBox="1"/>
            <p:nvPr/>
          </p:nvSpPr>
          <p:spPr>
            <a:xfrm>
              <a:off x="-5322987" y="8800355"/>
              <a:ext cx="813590" cy="2572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en-US" altLang="zh-CN" sz="1200" b="0" dirty="0"/>
                <a:t>10</a:t>
              </a:r>
              <a:r>
                <a:rPr lang="zh-CN" altLang="en-US" sz="1200" b="0" dirty="0"/>
                <a:t>号楼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DC37F2A1-2E2B-5E69-E3D6-B00E036E59A5}"/>
                </a:ext>
              </a:extLst>
            </p:cNvPr>
            <p:cNvSpPr txBox="1"/>
            <p:nvPr/>
          </p:nvSpPr>
          <p:spPr>
            <a:xfrm>
              <a:off x="-3147163" y="7843210"/>
              <a:ext cx="813590" cy="2572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en-US" altLang="zh-CN" sz="1200" b="0" dirty="0"/>
                <a:t>12</a:t>
              </a:r>
              <a:r>
                <a:rPr lang="zh-CN" altLang="en-US" sz="1200" b="0" dirty="0"/>
                <a:t>号楼</a:t>
              </a: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3E4D6E44-F74E-9E4F-A49D-1618AA6E4F8D}"/>
                </a:ext>
              </a:extLst>
            </p:cNvPr>
            <p:cNvSpPr txBox="1"/>
            <p:nvPr/>
          </p:nvSpPr>
          <p:spPr>
            <a:xfrm>
              <a:off x="-1595546" y="7971844"/>
              <a:ext cx="813590" cy="2572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en-US" altLang="zh-CN" sz="1200" b="0" dirty="0"/>
                <a:t>11</a:t>
              </a:r>
              <a:r>
                <a:rPr lang="zh-CN" altLang="en-US" sz="1200" b="0" dirty="0"/>
                <a:t>号楼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00E45726-137F-3303-9AC5-E0C0555270F2}"/>
              </a:ext>
            </a:extLst>
          </p:cNvPr>
          <p:cNvGrpSpPr/>
          <p:nvPr/>
        </p:nvGrpSpPr>
        <p:grpSpPr>
          <a:xfrm>
            <a:off x="3566780" y="3480620"/>
            <a:ext cx="4111502" cy="4474379"/>
            <a:chOff x="4953000" y="3115792"/>
            <a:chExt cx="3818613" cy="4155639"/>
          </a:xfrm>
        </p:grpSpPr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D2076E23-B4DD-0A55-BC28-191CB4EF87F8}"/>
                </a:ext>
              </a:extLst>
            </p:cNvPr>
            <p:cNvSpPr txBox="1"/>
            <p:nvPr/>
          </p:nvSpPr>
          <p:spPr>
            <a:xfrm>
              <a:off x="4953000" y="5362692"/>
              <a:ext cx="549527" cy="2572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en-US" altLang="zh-CN" sz="1200" b="0" dirty="0"/>
                <a:t>2</a:t>
              </a:r>
              <a:r>
                <a:rPr lang="zh-CN" altLang="en-US" sz="1200" b="0" dirty="0"/>
                <a:t>号楼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A868DD13-E0F9-E48F-DF98-58480A005951}"/>
                </a:ext>
              </a:extLst>
            </p:cNvPr>
            <p:cNvSpPr txBox="1"/>
            <p:nvPr/>
          </p:nvSpPr>
          <p:spPr>
            <a:xfrm>
              <a:off x="4953000" y="7014164"/>
              <a:ext cx="549527" cy="2572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en-US" altLang="zh-CN" sz="1200" b="0" dirty="0"/>
                <a:t>7</a:t>
              </a:r>
              <a:r>
                <a:rPr lang="zh-CN" altLang="en-US" sz="1200" b="0" dirty="0"/>
                <a:t>号楼</a:t>
              </a: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66F1556A-80D1-5EF5-D713-BC72C5FF2376}"/>
                </a:ext>
              </a:extLst>
            </p:cNvPr>
            <p:cNvSpPr txBox="1"/>
            <p:nvPr/>
          </p:nvSpPr>
          <p:spPr>
            <a:xfrm>
              <a:off x="6276306" y="3288674"/>
              <a:ext cx="755462" cy="2572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号楼</a:t>
              </a: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3DB09893-C52D-669B-B5A1-D06B46C43999}"/>
                </a:ext>
              </a:extLst>
            </p:cNvPr>
            <p:cNvSpPr txBox="1"/>
            <p:nvPr/>
          </p:nvSpPr>
          <p:spPr>
            <a:xfrm>
              <a:off x="7698700" y="3115792"/>
              <a:ext cx="688179" cy="2572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25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号楼</a:t>
              </a: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6772FCC1-0382-20CA-E6D9-A2CDB59B43A0}"/>
                </a:ext>
              </a:extLst>
            </p:cNvPr>
            <p:cNvSpPr txBox="1"/>
            <p:nvPr/>
          </p:nvSpPr>
          <p:spPr>
            <a:xfrm>
              <a:off x="8222086" y="4964795"/>
              <a:ext cx="549527" cy="2572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en-US" altLang="zh-CN" sz="1200" b="0" dirty="0"/>
                <a:t>1</a:t>
              </a:r>
              <a:r>
                <a:rPr lang="zh-CN" altLang="en-US" sz="1200" b="0" dirty="0"/>
                <a:t>号楼</a:t>
              </a: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13D6016A-A106-45E3-71D1-F7CB376B5421}"/>
                </a:ext>
              </a:extLst>
            </p:cNvPr>
            <p:cNvSpPr txBox="1"/>
            <p:nvPr/>
          </p:nvSpPr>
          <p:spPr>
            <a:xfrm>
              <a:off x="8222086" y="6101728"/>
              <a:ext cx="549527" cy="25726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en-US" altLang="zh-CN" sz="1200" b="0" dirty="0"/>
                <a:t>9</a:t>
              </a:r>
              <a:r>
                <a:rPr lang="zh-CN" altLang="en-US" sz="1200" b="0" dirty="0"/>
                <a:t>号楼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72E5B7A7-F569-78C1-5AC6-41734A4358B9}"/>
              </a:ext>
            </a:extLst>
          </p:cNvPr>
          <p:cNvSpPr txBox="1"/>
          <p:nvPr/>
        </p:nvSpPr>
        <p:spPr>
          <a:xfrm>
            <a:off x="17881894" y="6487421"/>
            <a:ext cx="102019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1#</a:t>
            </a: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住宅楼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15C3911E-675A-C9A1-B950-0C12BB3DEA12}"/>
              </a:ext>
            </a:extLst>
          </p:cNvPr>
          <p:cNvSpPr txBox="1"/>
          <p:nvPr/>
        </p:nvSpPr>
        <p:spPr>
          <a:xfrm>
            <a:off x="15748247" y="5555759"/>
            <a:ext cx="65010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2#</a:t>
            </a:r>
            <a:r>
              <a:rPr lang="zh-CN" altLang="en-US" sz="7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门卫及设备用房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2F09A157-5450-4984-80CA-984D7C04F0D2}"/>
              </a:ext>
            </a:extLst>
          </p:cNvPr>
          <p:cNvSpPr txBox="1"/>
          <p:nvPr/>
        </p:nvSpPr>
        <p:spPr>
          <a:xfrm>
            <a:off x="18622217" y="5472361"/>
            <a:ext cx="65010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3#</a:t>
            </a:r>
            <a:r>
              <a:rPr lang="zh-CN" altLang="en-US" sz="7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非机动车停车棚</a:t>
            </a:r>
          </a:p>
        </p:txBody>
      </p:sp>
    </p:spTree>
    <p:extLst>
      <p:ext uri="{BB962C8B-B14F-4D97-AF65-F5344CB8AC3E}">
        <p14:creationId xmlns:p14="http://schemas.microsoft.com/office/powerpoint/2010/main" val="203276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81108EAA-4538-3B17-230D-AE6927FA54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r="1411" b="9773"/>
          <a:stretch/>
        </p:blipFill>
        <p:spPr>
          <a:xfrm>
            <a:off x="8349097" y="970944"/>
            <a:ext cx="7120368" cy="4104456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90FA00F-02EF-A076-D74C-4BA154F2B8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 b="8482"/>
          <a:stretch/>
        </p:blipFill>
        <p:spPr>
          <a:xfrm>
            <a:off x="529016" y="970944"/>
            <a:ext cx="7120368" cy="410445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B16346F-495B-BC92-2792-EE43553119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5" b="11219"/>
          <a:stretch/>
        </p:blipFill>
        <p:spPr>
          <a:xfrm>
            <a:off x="8329248" y="6363251"/>
            <a:ext cx="7120368" cy="3672408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015F12A0-9510-6204-AF61-2068B237E4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5" b="11219"/>
          <a:stretch/>
        </p:blipFill>
        <p:spPr>
          <a:xfrm>
            <a:off x="529016" y="6363251"/>
            <a:ext cx="7120368" cy="3672408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937C3761-D381-748A-5E9D-1D21379487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9"/>
          <a:stretch/>
        </p:blipFill>
        <p:spPr>
          <a:xfrm>
            <a:off x="8821351" y="10584010"/>
            <a:ext cx="6675739" cy="4248473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2F5EE950-4945-66E8-68EC-A97F2B7E16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2" r="8391" b="9151"/>
          <a:stretch/>
        </p:blipFill>
        <p:spPr>
          <a:xfrm>
            <a:off x="1021119" y="10584009"/>
            <a:ext cx="6675739" cy="4248473"/>
          </a:xfrm>
          <a:prstGeom prst="rect">
            <a:avLst/>
          </a:prstGeom>
        </p:spPr>
      </p:pic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6B31B00F-D412-0114-7132-4A6F5F78CD2C}"/>
              </a:ext>
            </a:extLst>
          </p:cNvPr>
          <p:cNvSpPr/>
          <p:nvPr/>
        </p:nvSpPr>
        <p:spPr>
          <a:xfrm>
            <a:off x="338545" y="970945"/>
            <a:ext cx="15177803" cy="4140458"/>
          </a:xfrm>
          <a:prstGeom prst="roundRect">
            <a:avLst>
              <a:gd name="adj" fmla="val 13162"/>
            </a:avLst>
          </a:prstGeom>
          <a:noFill/>
          <a:ln w="1905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BC636A98-A2CA-B2D9-4FB8-6FEACDAD3BA0}"/>
              </a:ext>
            </a:extLst>
          </p:cNvPr>
          <p:cNvSpPr/>
          <p:nvPr/>
        </p:nvSpPr>
        <p:spPr>
          <a:xfrm>
            <a:off x="16020403" y="970945"/>
            <a:ext cx="4896495" cy="4140458"/>
          </a:xfrm>
          <a:prstGeom prst="roundRect">
            <a:avLst>
              <a:gd name="adj" fmla="val 13162"/>
            </a:avLst>
          </a:prstGeom>
          <a:noFill/>
          <a:ln w="1905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41D78FDB-3224-0922-97A4-25C857C012A2}"/>
              </a:ext>
            </a:extLst>
          </p:cNvPr>
          <p:cNvSpPr txBox="1"/>
          <p:nvPr/>
        </p:nvSpPr>
        <p:spPr>
          <a:xfrm>
            <a:off x="529015" y="578862"/>
            <a:ext cx="319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800" dirty="0"/>
              <a:t>本项目自身日照情况对比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8CD95BD8-F32D-75D8-5BCC-FB37D2C81BC8}"/>
              </a:ext>
            </a:extLst>
          </p:cNvPr>
          <p:cNvSpPr txBox="1"/>
          <p:nvPr/>
        </p:nvSpPr>
        <p:spPr>
          <a:xfrm>
            <a:off x="529015" y="5733119"/>
            <a:ext cx="4834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800" dirty="0"/>
              <a:t>本项目对周边住宅日照影响情况对比</a:t>
            </a: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043028EC-DFF5-D136-8BC0-E8B91B573CFE}"/>
              </a:ext>
            </a:extLst>
          </p:cNvPr>
          <p:cNvSpPr/>
          <p:nvPr/>
        </p:nvSpPr>
        <p:spPr>
          <a:xfrm>
            <a:off x="338545" y="6129226"/>
            <a:ext cx="15177803" cy="4140458"/>
          </a:xfrm>
          <a:prstGeom prst="roundRect">
            <a:avLst>
              <a:gd name="adj" fmla="val 13162"/>
            </a:avLst>
          </a:prstGeom>
          <a:noFill/>
          <a:ln w="1905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4F0FCA86-1801-39F4-2ADB-39B355196BD3}"/>
              </a:ext>
            </a:extLst>
          </p:cNvPr>
          <p:cNvSpPr/>
          <p:nvPr/>
        </p:nvSpPr>
        <p:spPr>
          <a:xfrm>
            <a:off x="338545" y="10558089"/>
            <a:ext cx="15177803" cy="4140458"/>
          </a:xfrm>
          <a:prstGeom prst="roundRect">
            <a:avLst>
              <a:gd name="adj" fmla="val 13162"/>
            </a:avLst>
          </a:prstGeom>
          <a:noFill/>
          <a:ln w="1905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41823AE4-0506-1994-4B99-64DDA07FDB7D}"/>
              </a:ext>
            </a:extLst>
          </p:cNvPr>
          <p:cNvSpPr txBox="1"/>
          <p:nvPr/>
        </p:nvSpPr>
        <p:spPr>
          <a:xfrm>
            <a:off x="529015" y="6363251"/>
            <a:ext cx="372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对</a:t>
            </a:r>
            <a:r>
              <a:rPr lang="zh-CN" altLang="en-US" sz="1800" dirty="0">
                <a:solidFill>
                  <a:srgbClr val="FFC000"/>
                </a:solidFill>
              </a:rPr>
              <a:t>西侧住宅</a:t>
            </a:r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的影响对比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2EE8FF85-9073-C881-64D1-10930D781182}"/>
              </a:ext>
            </a:extLst>
          </p:cNvPr>
          <p:cNvSpPr txBox="1"/>
          <p:nvPr/>
        </p:nvSpPr>
        <p:spPr>
          <a:xfrm>
            <a:off x="529015" y="10829435"/>
            <a:ext cx="372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对</a:t>
            </a:r>
            <a:r>
              <a:rPr lang="zh-CN" altLang="en-US" dirty="0">
                <a:solidFill>
                  <a:srgbClr val="FFC000"/>
                </a:solidFill>
              </a:rPr>
              <a:t>北侧住宅</a:t>
            </a:r>
            <a:r>
              <a:rPr lang="zh-CN" altLang="en-US" dirty="0"/>
              <a:t>的影响对比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F21E05A6-1C48-C53F-9ADA-33CA0EFF9422}"/>
              </a:ext>
            </a:extLst>
          </p:cNvPr>
          <p:cNvSpPr txBox="1"/>
          <p:nvPr/>
        </p:nvSpPr>
        <p:spPr>
          <a:xfrm>
            <a:off x="6353773" y="9734275"/>
            <a:ext cx="1090362" cy="3673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改建前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24C5AC5E-4E43-3482-634E-6CEBEBAFDE0F}"/>
              </a:ext>
            </a:extLst>
          </p:cNvPr>
          <p:cNvSpPr txBox="1"/>
          <p:nvPr/>
        </p:nvSpPr>
        <p:spPr>
          <a:xfrm>
            <a:off x="14038310" y="9732315"/>
            <a:ext cx="10903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改建后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12295EDD-D174-600D-F115-BD7E565D6AD7}"/>
              </a:ext>
            </a:extLst>
          </p:cNvPr>
          <p:cNvSpPr txBox="1"/>
          <p:nvPr/>
        </p:nvSpPr>
        <p:spPr>
          <a:xfrm>
            <a:off x="6353773" y="14213477"/>
            <a:ext cx="1090362" cy="3673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改建前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047BB1C7-2950-D5B9-428B-FF7A20DA9F20}"/>
              </a:ext>
            </a:extLst>
          </p:cNvPr>
          <p:cNvSpPr txBox="1"/>
          <p:nvPr/>
        </p:nvSpPr>
        <p:spPr>
          <a:xfrm>
            <a:off x="14038310" y="14211517"/>
            <a:ext cx="10903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改建后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4E58A773-2144-048F-BCB8-A74BA1CA0A25}"/>
              </a:ext>
            </a:extLst>
          </p:cNvPr>
          <p:cNvSpPr txBox="1"/>
          <p:nvPr/>
        </p:nvSpPr>
        <p:spPr>
          <a:xfrm>
            <a:off x="6353773" y="4626333"/>
            <a:ext cx="1090362" cy="3673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改建前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36B39242-A0ED-14BD-1089-337946ECE45B}"/>
              </a:ext>
            </a:extLst>
          </p:cNvPr>
          <p:cNvSpPr txBox="1"/>
          <p:nvPr/>
        </p:nvSpPr>
        <p:spPr>
          <a:xfrm>
            <a:off x="14038310" y="4624373"/>
            <a:ext cx="10903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改建后</a:t>
            </a:r>
          </a:p>
        </p:txBody>
      </p:sp>
      <p:cxnSp>
        <p:nvCxnSpPr>
          <p:cNvPr id="78" name="直接箭头连接符 77">
            <a:extLst>
              <a:ext uri="{FF2B5EF4-FFF2-40B4-BE49-F238E27FC236}">
                <a16:creationId xmlns:a16="http://schemas.microsoft.com/office/drawing/2014/main" id="{A4EF2630-7CB4-81B6-F0F8-2EB72A18198C}"/>
              </a:ext>
            </a:extLst>
          </p:cNvPr>
          <p:cNvCxnSpPr>
            <a:cxnSpLocks/>
          </p:cNvCxnSpPr>
          <p:nvPr/>
        </p:nvCxnSpPr>
        <p:spPr>
          <a:xfrm>
            <a:off x="7827377" y="8279755"/>
            <a:ext cx="477176" cy="0"/>
          </a:xfrm>
          <a:prstGeom prst="straightConnector1">
            <a:avLst/>
          </a:prstGeom>
          <a:noFill/>
          <a:ln w="76200">
            <a:solidFill>
              <a:srgbClr val="FFC000"/>
            </a:solidFill>
            <a:prstDash val="solid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A7C62429-726F-38AB-6CEB-C11649CEC944}"/>
              </a:ext>
            </a:extLst>
          </p:cNvPr>
          <p:cNvCxnSpPr>
            <a:cxnSpLocks/>
          </p:cNvCxnSpPr>
          <p:nvPr/>
        </p:nvCxnSpPr>
        <p:spPr>
          <a:xfrm>
            <a:off x="7827377" y="12816259"/>
            <a:ext cx="477176" cy="0"/>
          </a:xfrm>
          <a:prstGeom prst="straightConnector1">
            <a:avLst/>
          </a:prstGeom>
          <a:noFill/>
          <a:ln w="76200">
            <a:solidFill>
              <a:srgbClr val="FFC000"/>
            </a:solidFill>
            <a:prstDash val="solid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5F7F0BF9-6A20-C831-2D30-44ADDC087338}"/>
              </a:ext>
            </a:extLst>
          </p:cNvPr>
          <p:cNvCxnSpPr>
            <a:cxnSpLocks/>
          </p:cNvCxnSpPr>
          <p:nvPr/>
        </p:nvCxnSpPr>
        <p:spPr>
          <a:xfrm>
            <a:off x="7827377" y="3347208"/>
            <a:ext cx="477176" cy="0"/>
          </a:xfrm>
          <a:prstGeom prst="straightConnector1">
            <a:avLst/>
          </a:prstGeom>
          <a:noFill/>
          <a:ln w="76200">
            <a:solidFill>
              <a:srgbClr val="FFC000"/>
            </a:solidFill>
            <a:prstDash val="solid"/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AB25CDD2-D6C0-E05C-2A2F-192101B654A1}"/>
              </a:ext>
            </a:extLst>
          </p:cNvPr>
          <p:cNvSpPr/>
          <p:nvPr/>
        </p:nvSpPr>
        <p:spPr>
          <a:xfrm>
            <a:off x="16020404" y="6129226"/>
            <a:ext cx="4896496" cy="4140458"/>
          </a:xfrm>
          <a:prstGeom prst="roundRect">
            <a:avLst>
              <a:gd name="adj" fmla="val 13162"/>
            </a:avLst>
          </a:prstGeom>
          <a:noFill/>
          <a:ln w="1905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文本框 1">
            <a:extLst>
              <a:ext uri="{FF2B5EF4-FFF2-40B4-BE49-F238E27FC236}">
                <a16:creationId xmlns:a16="http://schemas.microsoft.com/office/drawing/2014/main" id="{28A1FDBE-2B60-4383-A755-0B4CCDB31133}"/>
              </a:ext>
            </a:extLst>
          </p:cNvPr>
          <p:cNvSpPr txBox="1"/>
          <p:nvPr/>
        </p:nvSpPr>
        <p:spPr>
          <a:xfrm>
            <a:off x="16216061" y="1176512"/>
            <a:ext cx="4412855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600" b="1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改建前：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首层日照时数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3~5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小时，二层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4~7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小时，三层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6~7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小时，四层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7~8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小时；</a:t>
            </a:r>
            <a:endParaRPr lang="en-US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首层日照时数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0~5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小时，二层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3~7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小时，三层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5~7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小时。</a:t>
            </a:r>
            <a:endParaRPr lang="en-US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endParaRPr lang="en-US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改建后：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首层日照时数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5~6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小时，二层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5~7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小时，三层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5~7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小时，四层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6~8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小时，五层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6~8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小时，六层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7~8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小时，七层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小时。</a:t>
            </a:r>
            <a:endParaRPr lang="en-US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endParaRPr lang="en-US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综上可看出改建后比改建前日照时间有所增加，日照情况优于之前。</a:t>
            </a:r>
          </a:p>
        </p:txBody>
      </p:sp>
      <p:sp>
        <p:nvSpPr>
          <p:cNvPr id="87" name="文本框 1">
            <a:extLst>
              <a:ext uri="{FF2B5EF4-FFF2-40B4-BE49-F238E27FC236}">
                <a16:creationId xmlns:a16="http://schemas.microsoft.com/office/drawing/2014/main" id="{6971F1F7-755A-7117-39A7-25C28130D441}"/>
              </a:ext>
            </a:extLst>
          </p:cNvPr>
          <p:cNvSpPr txBox="1"/>
          <p:nvPr/>
        </p:nvSpPr>
        <p:spPr>
          <a:xfrm>
            <a:off x="16216061" y="6263531"/>
            <a:ext cx="4412855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600" b="1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改建前：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东南角首层日照时数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小时，二层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小时，三层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3.5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小时，四层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小时，五层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7.5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小时，六层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小时；</a:t>
            </a:r>
            <a:endParaRPr lang="en-US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endParaRPr lang="en-US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endParaRPr lang="en-US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改建后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东南角首层日照时数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小时，二层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小时，三层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3.5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小时，四层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小时，五层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7.5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小时，六层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小时。</a:t>
            </a:r>
            <a:endParaRPr lang="en-US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endParaRPr lang="en-US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综上可看出，改建后</a:t>
            </a:r>
            <a:r>
              <a:rPr lang="en-US" altLang="zh-CN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号楼首二层日照时数有所增加，日照情况优于之前。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6321429A-210D-8920-9B9A-498A735DE0E6}"/>
              </a:ext>
            </a:extLst>
          </p:cNvPr>
          <p:cNvSpPr txBox="1"/>
          <p:nvPr/>
        </p:nvSpPr>
        <p:spPr>
          <a:xfrm>
            <a:off x="529015" y="6668078"/>
            <a:ext cx="372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b="0" dirty="0">
                <a:solidFill>
                  <a:srgbClr val="FFC000"/>
                </a:solidFill>
              </a:rPr>
              <a:t>（果园新里中区</a:t>
            </a:r>
            <a:r>
              <a:rPr lang="en-US" altLang="zh-CN" sz="1800" b="0" dirty="0">
                <a:solidFill>
                  <a:srgbClr val="FFC000"/>
                </a:solidFill>
              </a:rPr>
              <a:t>2</a:t>
            </a:r>
            <a:r>
              <a:rPr lang="zh-CN" altLang="en-US" sz="1800" b="0" dirty="0">
                <a:solidFill>
                  <a:srgbClr val="FFC000"/>
                </a:solidFill>
              </a:rPr>
              <a:t>号楼）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BC86E23B-DD24-F13B-712C-076F7E5C05D7}"/>
              </a:ext>
            </a:extLst>
          </p:cNvPr>
          <p:cNvSpPr txBox="1"/>
          <p:nvPr/>
        </p:nvSpPr>
        <p:spPr>
          <a:xfrm>
            <a:off x="529015" y="11218071"/>
            <a:ext cx="372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b="0" dirty="0">
                <a:solidFill>
                  <a:srgbClr val="FFC000"/>
                </a:solidFill>
              </a:rPr>
              <a:t>（果园新里北区</a:t>
            </a:r>
            <a:r>
              <a:rPr lang="en-US" altLang="zh-CN" sz="1800" b="0" dirty="0">
                <a:solidFill>
                  <a:srgbClr val="FFC000"/>
                </a:solidFill>
              </a:rPr>
              <a:t>24</a:t>
            </a:r>
            <a:r>
              <a:rPr lang="zh-CN" altLang="en-US" sz="1800" b="0" dirty="0">
                <a:solidFill>
                  <a:srgbClr val="FFC000"/>
                </a:solidFill>
              </a:rPr>
              <a:t>号、</a:t>
            </a:r>
            <a:r>
              <a:rPr lang="en-US" altLang="zh-CN" sz="1800" b="0" dirty="0">
                <a:solidFill>
                  <a:srgbClr val="FFC000"/>
                </a:solidFill>
              </a:rPr>
              <a:t>25</a:t>
            </a:r>
            <a:r>
              <a:rPr lang="zh-CN" altLang="en-US" sz="1800" b="0" dirty="0">
                <a:solidFill>
                  <a:srgbClr val="FFC000"/>
                </a:solidFill>
              </a:rPr>
              <a:t>号楼）</a:t>
            </a:r>
          </a:p>
        </p:txBody>
      </p:sp>
      <p:cxnSp>
        <p:nvCxnSpPr>
          <p:cNvPr id="90" name="直接箭头连接符 89">
            <a:extLst>
              <a:ext uri="{FF2B5EF4-FFF2-40B4-BE49-F238E27FC236}">
                <a16:creationId xmlns:a16="http://schemas.microsoft.com/office/drawing/2014/main" id="{0DE6B1CF-4262-2330-9E08-F42A7B16D2E9}"/>
              </a:ext>
            </a:extLst>
          </p:cNvPr>
          <p:cNvCxnSpPr>
            <a:cxnSpLocks/>
          </p:cNvCxnSpPr>
          <p:nvPr/>
        </p:nvCxnSpPr>
        <p:spPr>
          <a:xfrm>
            <a:off x="15516348" y="8279755"/>
            <a:ext cx="477176" cy="0"/>
          </a:xfrm>
          <a:prstGeom prst="straightConnector1">
            <a:avLst/>
          </a:prstGeom>
          <a:noFill/>
          <a:ln w="1905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直接箭头连接符 90">
            <a:extLst>
              <a:ext uri="{FF2B5EF4-FFF2-40B4-BE49-F238E27FC236}">
                <a16:creationId xmlns:a16="http://schemas.microsoft.com/office/drawing/2014/main" id="{DF489671-17F8-2390-E92E-2FF63C4CB796}"/>
              </a:ext>
            </a:extLst>
          </p:cNvPr>
          <p:cNvCxnSpPr>
            <a:cxnSpLocks/>
          </p:cNvCxnSpPr>
          <p:nvPr/>
        </p:nvCxnSpPr>
        <p:spPr>
          <a:xfrm>
            <a:off x="15516348" y="3167187"/>
            <a:ext cx="477176" cy="0"/>
          </a:xfrm>
          <a:prstGeom prst="straightConnector1">
            <a:avLst/>
          </a:prstGeom>
          <a:noFill/>
          <a:ln w="1905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2" name="矩形: 圆角 91">
            <a:extLst>
              <a:ext uri="{FF2B5EF4-FFF2-40B4-BE49-F238E27FC236}">
                <a16:creationId xmlns:a16="http://schemas.microsoft.com/office/drawing/2014/main" id="{8829E0F8-89D0-0FAA-DD9E-19E7A74E654F}"/>
              </a:ext>
            </a:extLst>
          </p:cNvPr>
          <p:cNvSpPr/>
          <p:nvPr/>
        </p:nvSpPr>
        <p:spPr>
          <a:xfrm>
            <a:off x="16020404" y="10558890"/>
            <a:ext cx="4896496" cy="4139658"/>
          </a:xfrm>
          <a:prstGeom prst="roundRect">
            <a:avLst>
              <a:gd name="adj" fmla="val 13162"/>
            </a:avLst>
          </a:prstGeom>
          <a:noFill/>
          <a:ln w="1905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文本框 1">
            <a:extLst>
              <a:ext uri="{FF2B5EF4-FFF2-40B4-BE49-F238E27FC236}">
                <a16:creationId xmlns:a16="http://schemas.microsoft.com/office/drawing/2014/main" id="{CAE2137B-0C9E-526C-7A72-05664AEC3D86}"/>
              </a:ext>
            </a:extLst>
          </p:cNvPr>
          <p:cNvSpPr txBox="1"/>
          <p:nvPr/>
        </p:nvSpPr>
        <p:spPr>
          <a:xfrm>
            <a:off x="16216061" y="10718149"/>
            <a:ext cx="4578999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600" b="1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改建前：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首层日照时数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5~6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小时，二层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小时，三层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小时，四层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7~8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小时，五层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小时；</a:t>
            </a:r>
            <a:endParaRPr lang="en-US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均在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小时以上。</a:t>
            </a:r>
            <a:endParaRPr lang="en-US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endParaRPr lang="en-US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改建后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首层日照时数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5~6.5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小时，二层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6.5~7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小时，三层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小时，四层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7~8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小时，五层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小时；</a:t>
            </a:r>
            <a:endParaRPr lang="en-US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均在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小时以上。</a:t>
            </a:r>
            <a:endParaRPr lang="en-US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00000"/>
              </a:lnSpc>
            </a:pPr>
            <a:endParaRPr lang="en-US" altLang="zh-CN" sz="18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综上可看出，改建后</a:t>
            </a:r>
            <a:r>
              <a:rPr lang="en-US" altLang="zh-CN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号楼首二层日照时数有所增加，</a:t>
            </a:r>
            <a:r>
              <a:rPr lang="en-US" altLang="zh-CN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1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号楼不受任何影响，总体日照情况优于之前。</a:t>
            </a:r>
          </a:p>
        </p:txBody>
      </p:sp>
      <p:cxnSp>
        <p:nvCxnSpPr>
          <p:cNvPr id="94" name="直接箭头连接符 93">
            <a:extLst>
              <a:ext uri="{FF2B5EF4-FFF2-40B4-BE49-F238E27FC236}">
                <a16:creationId xmlns:a16="http://schemas.microsoft.com/office/drawing/2014/main" id="{41A815E1-91A5-7CC4-19F4-47DD16E1FB60}"/>
              </a:ext>
            </a:extLst>
          </p:cNvPr>
          <p:cNvCxnSpPr>
            <a:cxnSpLocks/>
          </p:cNvCxnSpPr>
          <p:nvPr/>
        </p:nvCxnSpPr>
        <p:spPr>
          <a:xfrm>
            <a:off x="15516348" y="12709419"/>
            <a:ext cx="477176" cy="0"/>
          </a:xfrm>
          <a:prstGeom prst="straightConnector1">
            <a:avLst/>
          </a:prstGeom>
          <a:noFill/>
          <a:ln w="1905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5" name="文本框 94">
            <a:extLst>
              <a:ext uri="{FF2B5EF4-FFF2-40B4-BE49-F238E27FC236}">
                <a16:creationId xmlns:a16="http://schemas.microsoft.com/office/drawing/2014/main" id="{DF67F944-871D-77DE-3D71-1ED02091E115}"/>
              </a:ext>
            </a:extLst>
          </p:cNvPr>
          <p:cNvSpPr txBox="1"/>
          <p:nvPr/>
        </p:nvSpPr>
        <p:spPr>
          <a:xfrm>
            <a:off x="2539415" y="12816259"/>
            <a:ext cx="813406" cy="277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71D97723-A8CB-3DA5-4520-1A468F4308A8}"/>
              </a:ext>
            </a:extLst>
          </p:cNvPr>
          <p:cNvSpPr txBox="1"/>
          <p:nvPr/>
        </p:nvSpPr>
        <p:spPr>
          <a:xfrm>
            <a:off x="4992739" y="12024171"/>
            <a:ext cx="740963" cy="277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4E91639D-12A1-1729-5502-0887E28CF915}"/>
              </a:ext>
            </a:extLst>
          </p:cNvPr>
          <p:cNvSpPr txBox="1"/>
          <p:nvPr/>
        </p:nvSpPr>
        <p:spPr>
          <a:xfrm>
            <a:off x="10411100" y="12816259"/>
            <a:ext cx="813406" cy="277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37F29C23-5A7D-F812-4132-4812C18F9F10}"/>
              </a:ext>
            </a:extLst>
          </p:cNvPr>
          <p:cNvSpPr txBox="1"/>
          <p:nvPr/>
        </p:nvSpPr>
        <p:spPr>
          <a:xfrm>
            <a:off x="12864424" y="12024171"/>
            <a:ext cx="740963" cy="277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654C5315-B7FA-E27F-D9E6-4C1628B5C90B}"/>
              </a:ext>
            </a:extLst>
          </p:cNvPr>
          <p:cNvSpPr txBox="1"/>
          <p:nvPr/>
        </p:nvSpPr>
        <p:spPr>
          <a:xfrm>
            <a:off x="3545582" y="7611906"/>
            <a:ext cx="813406" cy="277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2A1BE1AA-B9F9-DBD4-3C9D-35764B0A9589}"/>
              </a:ext>
            </a:extLst>
          </p:cNvPr>
          <p:cNvSpPr txBox="1"/>
          <p:nvPr/>
        </p:nvSpPr>
        <p:spPr>
          <a:xfrm>
            <a:off x="11167474" y="7611906"/>
            <a:ext cx="813406" cy="277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B1FBCF9D-0955-16B7-B145-1463399026D6}"/>
              </a:ext>
            </a:extLst>
          </p:cNvPr>
          <p:cNvSpPr txBox="1"/>
          <p:nvPr/>
        </p:nvSpPr>
        <p:spPr>
          <a:xfrm>
            <a:off x="1402780" y="2058407"/>
            <a:ext cx="813406" cy="277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5101F775-0364-BCDF-91B5-043A610FDB34}"/>
              </a:ext>
            </a:extLst>
          </p:cNvPr>
          <p:cNvSpPr txBox="1"/>
          <p:nvPr/>
        </p:nvSpPr>
        <p:spPr>
          <a:xfrm>
            <a:off x="2216186" y="3616875"/>
            <a:ext cx="813406" cy="2770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C0ED525-D316-0FFB-C192-27064EABAFB0}"/>
              </a:ext>
            </a:extLst>
          </p:cNvPr>
          <p:cNvGrpSpPr/>
          <p:nvPr/>
        </p:nvGrpSpPr>
        <p:grpSpPr>
          <a:xfrm>
            <a:off x="538684" y="11906409"/>
            <a:ext cx="1008111" cy="2670310"/>
            <a:chOff x="288321" y="11037899"/>
            <a:chExt cx="1610944" cy="3882699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3C6BFECF-F198-5C9F-6955-69C5806AF713}"/>
                </a:ext>
              </a:extLst>
            </p:cNvPr>
            <p:cNvSpPr/>
            <p:nvPr/>
          </p:nvSpPr>
          <p:spPr>
            <a:xfrm>
              <a:off x="288321" y="11330643"/>
              <a:ext cx="1587519" cy="3510594"/>
            </a:xfrm>
            <a:prstGeom prst="roundRect">
              <a:avLst>
                <a:gd name="adj" fmla="val 10494"/>
              </a:avLst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A8AE232-C074-2502-2588-3E1657D79F91}"/>
                </a:ext>
              </a:extLst>
            </p:cNvPr>
            <p:cNvGrpSpPr/>
            <p:nvPr/>
          </p:nvGrpSpPr>
          <p:grpSpPr>
            <a:xfrm>
              <a:off x="309764" y="11037899"/>
              <a:ext cx="1589501" cy="3882699"/>
              <a:chOff x="376742" y="6292991"/>
              <a:chExt cx="1345605" cy="3286929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F581EC3-CF6F-62F5-2F8F-72AAA6B38E53}"/>
                  </a:ext>
                </a:extLst>
              </p:cNvPr>
              <p:cNvSpPr/>
              <p:nvPr/>
            </p:nvSpPr>
            <p:spPr>
              <a:xfrm>
                <a:off x="490486" y="7036656"/>
                <a:ext cx="656395" cy="190443"/>
              </a:xfrm>
              <a:prstGeom prst="rect">
                <a:avLst/>
              </a:prstGeom>
              <a:solidFill>
                <a:srgbClr val="FF0000"/>
              </a:solidFill>
              <a:ln w="381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6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F6FC926E-0822-1235-9125-CFA3C5F976E3}"/>
                  </a:ext>
                </a:extLst>
              </p:cNvPr>
              <p:cNvSpPr/>
              <p:nvPr/>
            </p:nvSpPr>
            <p:spPr>
              <a:xfrm>
                <a:off x="490486" y="7417542"/>
                <a:ext cx="656395" cy="190443"/>
              </a:xfrm>
              <a:prstGeom prst="rect">
                <a:avLst/>
              </a:prstGeom>
              <a:solidFill>
                <a:srgbClr val="FFFF00"/>
              </a:solidFill>
              <a:ln w="381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6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3B0C9E8E-49B4-5EC8-DB40-2118E8A2D75F}"/>
                  </a:ext>
                </a:extLst>
              </p:cNvPr>
              <p:cNvSpPr/>
              <p:nvPr/>
            </p:nvSpPr>
            <p:spPr>
              <a:xfrm>
                <a:off x="490486" y="7755194"/>
                <a:ext cx="656395" cy="190443"/>
              </a:xfrm>
              <a:prstGeom prst="rect">
                <a:avLst/>
              </a:prstGeom>
              <a:solidFill>
                <a:srgbClr val="00E100"/>
              </a:solidFill>
              <a:ln w="381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6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67916A3-2DA0-98D0-452D-0E0402FC1D0B}"/>
                  </a:ext>
                </a:extLst>
              </p:cNvPr>
              <p:cNvSpPr txBox="1"/>
              <p:nvPr/>
            </p:nvSpPr>
            <p:spPr>
              <a:xfrm>
                <a:off x="1135272" y="8092847"/>
                <a:ext cx="587075" cy="378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2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700" b="0" dirty="0"/>
                  <a:t>4</a:t>
                </a:r>
                <a:r>
                  <a:rPr lang="zh-CN" altLang="en-US" sz="700" b="0" dirty="0"/>
                  <a:t>小时</a:t>
                </a: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1CEE1992-65A3-95AC-0A7A-DADD5F6F4972}"/>
                  </a:ext>
                </a:extLst>
              </p:cNvPr>
              <p:cNvSpPr/>
              <p:nvPr/>
            </p:nvSpPr>
            <p:spPr>
              <a:xfrm>
                <a:off x="490486" y="8136083"/>
                <a:ext cx="656395" cy="190443"/>
              </a:xfrm>
              <a:prstGeom prst="rect">
                <a:avLst/>
              </a:prstGeom>
              <a:solidFill>
                <a:srgbClr val="00F5F5"/>
              </a:solidFill>
              <a:ln w="381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6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D020E5C-E55B-3133-F698-C8D40B347E1C}"/>
                  </a:ext>
                </a:extLst>
              </p:cNvPr>
              <p:cNvSpPr txBox="1"/>
              <p:nvPr/>
            </p:nvSpPr>
            <p:spPr>
              <a:xfrm>
                <a:off x="1135272" y="8460087"/>
                <a:ext cx="587075" cy="378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2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700" b="0" dirty="0"/>
                  <a:t>5</a:t>
                </a:r>
                <a:r>
                  <a:rPr lang="zh-CN" altLang="en-US" sz="700" b="0" dirty="0"/>
                  <a:t>小时</a:t>
                </a: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CFFDC08-38B9-37C3-9351-CDEFB0AFA614}"/>
                  </a:ext>
                </a:extLst>
              </p:cNvPr>
              <p:cNvSpPr/>
              <p:nvPr/>
            </p:nvSpPr>
            <p:spPr>
              <a:xfrm>
                <a:off x="490486" y="8503323"/>
                <a:ext cx="656395" cy="190443"/>
              </a:xfrm>
              <a:prstGeom prst="rect">
                <a:avLst/>
              </a:prstGeom>
              <a:solidFill>
                <a:srgbClr val="0000B9"/>
              </a:solidFill>
              <a:ln w="381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6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7044118-FE2D-D445-7DDD-81F5BC921AC4}"/>
                  </a:ext>
                </a:extLst>
              </p:cNvPr>
              <p:cNvSpPr/>
              <p:nvPr/>
            </p:nvSpPr>
            <p:spPr>
              <a:xfrm>
                <a:off x="490486" y="8881028"/>
                <a:ext cx="656395" cy="190443"/>
              </a:xfrm>
              <a:prstGeom prst="rect">
                <a:avLst/>
              </a:prstGeom>
              <a:solidFill>
                <a:srgbClr val="CC00CC"/>
              </a:solidFill>
              <a:ln w="381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6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780E283F-DE5E-052D-A64A-5FFE30F81A0B}"/>
                  </a:ext>
                </a:extLst>
              </p:cNvPr>
              <p:cNvSpPr txBox="1"/>
              <p:nvPr/>
            </p:nvSpPr>
            <p:spPr>
              <a:xfrm>
                <a:off x="1135272" y="7709132"/>
                <a:ext cx="587075" cy="378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2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700" b="0" dirty="0"/>
                  <a:t>3</a:t>
                </a:r>
                <a:r>
                  <a:rPr lang="zh-CN" altLang="en-US" sz="700" b="0" dirty="0"/>
                  <a:t>小时</a:t>
                </a: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D6F11D7-A35F-0D5F-2C6B-EA86CF214D6A}"/>
                  </a:ext>
                </a:extLst>
              </p:cNvPr>
              <p:cNvSpPr txBox="1"/>
              <p:nvPr/>
            </p:nvSpPr>
            <p:spPr>
              <a:xfrm>
                <a:off x="1135272" y="7374774"/>
                <a:ext cx="587075" cy="378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2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700" b="0" dirty="0"/>
                  <a:t>2</a:t>
                </a:r>
                <a:r>
                  <a:rPr lang="zh-CN" altLang="en-US" sz="700" b="0" dirty="0"/>
                  <a:t>小时</a:t>
                </a: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4511829-AC19-A790-3875-540C7932B33A}"/>
                  </a:ext>
                </a:extLst>
              </p:cNvPr>
              <p:cNvSpPr txBox="1"/>
              <p:nvPr/>
            </p:nvSpPr>
            <p:spPr>
              <a:xfrm>
                <a:off x="1135272" y="6991060"/>
                <a:ext cx="587075" cy="378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2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700" b="0" dirty="0"/>
                  <a:t>1</a:t>
                </a:r>
                <a:r>
                  <a:rPr lang="zh-CN" altLang="en-US" sz="700" b="0" dirty="0"/>
                  <a:t>小时</a:t>
                </a: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9F0D30D-79F8-8AF7-A855-CCCD93DA35BC}"/>
                  </a:ext>
                </a:extLst>
              </p:cNvPr>
              <p:cNvSpPr txBox="1"/>
              <p:nvPr/>
            </p:nvSpPr>
            <p:spPr>
              <a:xfrm>
                <a:off x="1135272" y="8837793"/>
                <a:ext cx="587075" cy="378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2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700" b="0" dirty="0"/>
                  <a:t>6</a:t>
                </a:r>
                <a:r>
                  <a:rPr lang="zh-CN" altLang="en-US" sz="700" b="0" dirty="0"/>
                  <a:t>小时</a:t>
                </a: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CA29352-6A28-82D4-B86A-FA605534E335}"/>
                  </a:ext>
                </a:extLst>
              </p:cNvPr>
              <p:cNvSpPr/>
              <p:nvPr/>
            </p:nvSpPr>
            <p:spPr>
              <a:xfrm>
                <a:off x="490486" y="9244307"/>
                <a:ext cx="656395" cy="190443"/>
              </a:xfrm>
              <a:prstGeom prst="rect">
                <a:avLst/>
              </a:prstGeom>
              <a:solidFill>
                <a:srgbClr val="848484"/>
              </a:solidFill>
              <a:ln w="381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6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8969BC2-9930-6EB8-B57A-35BD9BBCA922}"/>
                  </a:ext>
                </a:extLst>
              </p:cNvPr>
              <p:cNvSpPr txBox="1"/>
              <p:nvPr/>
            </p:nvSpPr>
            <p:spPr>
              <a:xfrm>
                <a:off x="1135272" y="9201072"/>
                <a:ext cx="587075" cy="378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2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700" b="0" dirty="0"/>
                  <a:t>8</a:t>
                </a:r>
                <a:r>
                  <a:rPr lang="zh-CN" altLang="en-US" sz="700" b="0" dirty="0"/>
                  <a:t>小时</a:t>
                </a: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7B71EE18-65B5-23A3-FBFC-7A417B3842C1}"/>
                  </a:ext>
                </a:extLst>
              </p:cNvPr>
              <p:cNvSpPr/>
              <p:nvPr/>
            </p:nvSpPr>
            <p:spPr>
              <a:xfrm>
                <a:off x="490486" y="6665917"/>
                <a:ext cx="656395" cy="190442"/>
              </a:xfrm>
              <a:prstGeom prst="rect">
                <a:avLst/>
              </a:prstGeom>
              <a:solidFill>
                <a:srgbClr val="DBDBDB"/>
              </a:solidFill>
              <a:ln w="381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6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8F0B446-ECCD-0184-0C7A-4C83264C003D}"/>
                  </a:ext>
                </a:extLst>
              </p:cNvPr>
              <p:cNvSpPr txBox="1"/>
              <p:nvPr/>
            </p:nvSpPr>
            <p:spPr>
              <a:xfrm>
                <a:off x="1135272" y="6620320"/>
                <a:ext cx="587075" cy="378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2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700" b="0" dirty="0"/>
                  <a:t>0</a:t>
                </a:r>
                <a:r>
                  <a:rPr lang="zh-CN" altLang="en-US" sz="700" b="0" dirty="0"/>
                  <a:t>小时</a:t>
                </a: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9352607-0A70-8D55-5010-0408699928FC}"/>
                  </a:ext>
                </a:extLst>
              </p:cNvPr>
              <p:cNvSpPr txBox="1"/>
              <p:nvPr/>
            </p:nvSpPr>
            <p:spPr>
              <a:xfrm>
                <a:off x="376742" y="6292991"/>
                <a:ext cx="955959" cy="246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2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700" b="0" dirty="0"/>
                  <a:t>图例：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4898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12833</TotalTime>
  <Words>1369</Words>
  <Application>Microsoft Office PowerPoint</Application>
  <PresentationFormat>自定义</PresentationFormat>
  <Paragraphs>270</Paragraphs>
  <Slides>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2" baseType="lpstr">
      <vt:lpstr>等线</vt:lpstr>
      <vt:lpstr>黑体</vt:lpstr>
      <vt:lpstr>微软雅黑</vt:lpstr>
      <vt:lpstr>Arial</vt:lpstr>
      <vt:lpstr>Calibri</vt:lpstr>
      <vt:lpstr>Calibri Light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国科三所</dc:creator>
  <cp:lastModifiedBy>user</cp:lastModifiedBy>
  <cp:revision>77</cp:revision>
  <cp:lastPrinted>2023-03-10T06:56:33Z</cp:lastPrinted>
  <dcterms:created xsi:type="dcterms:W3CDTF">2022-10-26T02:20:00Z</dcterms:created>
  <dcterms:modified xsi:type="dcterms:W3CDTF">2023-03-15T04:04:34Z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2052-10.8.2.6666</vt:lpwstr>
  </property>
  <property fmtid="{D5CDD505-2E9C-101B-9397-08002B2CF9AE}" pid="3" name="ICV">
    <vt:lpwstr>4DDD236C92A14214A6F0845474CB3CCB</vt:lpwstr>
  </property>
</Properties>
</file>